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60" r:id="rId2"/>
    <p:sldId id="261" r:id="rId3"/>
    <p:sldId id="285" r:id="rId4"/>
    <p:sldId id="271" r:id="rId5"/>
    <p:sldId id="280" r:id="rId6"/>
    <p:sldId id="272" r:id="rId7"/>
    <p:sldId id="275" r:id="rId8"/>
    <p:sldId id="270" r:id="rId9"/>
    <p:sldId id="274" r:id="rId10"/>
    <p:sldId id="265" r:id="rId11"/>
    <p:sldId id="273" r:id="rId12"/>
    <p:sldId id="282" r:id="rId13"/>
    <p:sldId id="283" r:id="rId14"/>
    <p:sldId id="276" r:id="rId15"/>
    <p:sldId id="284" r:id="rId16"/>
    <p:sldId id="277" r:id="rId17"/>
  </p:sldIdLst>
  <p:sldSz cx="12192000" cy="6858000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E9EBF5"/>
    <a:srgbClr val="CFD5EA"/>
    <a:srgbClr val="DFEBF5"/>
    <a:srgbClr val="FFFFCC"/>
    <a:srgbClr val="002060"/>
    <a:srgbClr val="001D58"/>
    <a:srgbClr val="0033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7C7CD-11BB-4F34-BF7D-E7C51EECE259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CBAF1-CD0E-4465-884E-8AB513CFC85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273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C8CAAE-2E64-4B18-948D-07FBA53B1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B2E958-2C3A-4561-966F-A9A5CF620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81C867-9142-40F8-B692-C97A55A26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53C5-FDE4-4221-880B-F939F4FE6CFB}" type="datetime1">
              <a:rPr lang="nl-NL" smtClean="0"/>
              <a:t>18-10-2021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A9C5D4-DE3E-4850-A3E5-39F65F9E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8DB8EE-876C-4595-9AE1-D4317D47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924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733FD2-F69A-4F2C-8BF0-D9F6842D3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8DAD83E-10F0-4445-8531-1708AE259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B202DA-8C9C-4B78-B6AA-0D63D9F23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1F2A-6ABD-4634-8765-E6EDBB4303CF}" type="datetime1">
              <a:rPr lang="nl-NL" smtClean="0"/>
              <a:t>18-10-2021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583032-02CE-48FF-B4B7-E07FAA415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7BB3E2-224C-457F-8E16-14CC3EFD6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785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32D0267-B758-4511-AD92-B1F65ACDD9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1F49EC6-8802-4546-BFA7-17F9DF003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00D76F-5A99-41DC-84C2-1F496A0AB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DFE2-9713-4E0E-B050-90B955665435}" type="datetime1">
              <a:rPr lang="nl-NL" smtClean="0"/>
              <a:t>18-10-2021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CA9C32-D4BA-425E-91DD-0FDE51606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64777F-4A97-4591-945F-31DE1AA9E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686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71BDF-0A0E-4996-865F-268D3D019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A17790-92AE-40D9-B205-5FA9E5CA9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836CEC-64E5-4D59-B2CF-B8B0C2EE1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652F-B54D-4B2B-B24C-C74F939AFBEF}" type="datetime1">
              <a:rPr lang="nl-NL" smtClean="0"/>
              <a:t>18-10-2021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941AF6-41BB-4F88-BF1B-43A0250E1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F3AAF9-EE2C-4F84-B238-3BBB85515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109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3B50D1-96A3-44BB-8A49-A3CBBE3B0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F0E59C-9C5E-4591-94AE-7D4E79809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3008DE-15BB-4AE9-AD2B-A4D6CADE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BB31-4B7B-4C5D-BA87-4CCCA1061798}" type="datetime1">
              <a:rPr lang="nl-NL" smtClean="0"/>
              <a:t>18-10-2021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E50E01-422F-4A95-B5EA-FE9F98B74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2F1151-5E5A-432D-98D4-5FB141DDC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520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759CC4-D7DF-44CE-9F07-9B00CBD42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A23090-247E-4D68-A77B-4D0294DED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BA706CC-5864-435D-BACF-B34A4A971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1D94B3D-C8CA-4309-A05A-0CD548EB1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BDD8-819A-4BE0-AFA1-5065D318642B}" type="datetime1">
              <a:rPr lang="nl-NL" smtClean="0"/>
              <a:t>18-10-2021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290833E-7C3A-46F6-865E-88FBB8E04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59DB5D2-5C0F-4A6C-B3F7-0CC7A2C4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8129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BDEB83-15CC-469D-BA76-B1E211026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C9DDF0-9A0A-4D43-BA5B-5B0F3950B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C11DE0D-7CB0-4494-AC3B-0480B8260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4A2EABE-D0CF-4B47-B329-F53AAC32FA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B686C7D-CF48-4E77-B95C-E6786114DB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8FFED40-4B12-42BA-A767-A73D95DA6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7216-700C-442E-89BC-D5662007C470}" type="datetime1">
              <a:rPr lang="nl-NL" smtClean="0"/>
              <a:t>18-10-2021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F43D92D-3A36-4948-8064-0A65C345E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90914D9-4868-440C-B598-CB6D1B0D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270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A2AB7C-16CA-4038-835F-E82E40BC2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46F3FBF-B7F4-4099-B857-4B874E8DF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1CBB-ECBB-4D8E-B3A4-E7B6728A29FC}" type="datetime1">
              <a:rPr lang="nl-NL" smtClean="0"/>
              <a:t>18-10-2021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02B3BC1-DBFA-4738-BFE2-ECB5A60D0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412F7AA-56AC-4D79-97EA-00FB5F92A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238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FC02DBA-B3BC-4F71-90BF-42962F150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936C-AA29-4D20-A612-A1532E796604}" type="datetime1">
              <a:rPr lang="nl-NL" smtClean="0"/>
              <a:t>18-10-2021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182BB16-12B4-4362-9B0B-38558A109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51BD776-CEAF-4B91-944E-47B2C0879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404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A0535-D7D0-415C-99F7-C0D996AC6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727266-39D2-4648-9804-43D888BD9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24010B-9F67-4D59-9DB1-B1E3E5954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AA90DE2-B21A-45CD-B313-A24277E15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68A-982A-4329-82C0-B87265D4B519}" type="datetime1">
              <a:rPr lang="nl-NL" smtClean="0"/>
              <a:t>18-10-2021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2E98103-A206-4215-81DB-3D7F2CABA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EDAE1FA-176C-473F-BA41-719580270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55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E69AB3-262A-4392-81DC-E086E1405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681F300-7D0E-4C66-99BB-EB38B8FA63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D21F4AA-3848-44B4-B507-7B4E92237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63BF968-DD77-47E8-8D36-CD398099C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4D64D-720E-4FB8-8B88-D372F13BB847}" type="datetime1">
              <a:rPr lang="nl-NL" smtClean="0"/>
              <a:t>18-10-2021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897CF2E-70DC-4154-A0B0-6F5B926E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3BE7286-2129-4B66-94D3-D8A0C212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941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BD3FDE2-BE46-4DD5-9B19-815069DB1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4B19FB8-66E7-40F2-A291-FAE5FD7D9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AAED28-8EC0-494C-9132-FB6C9B1716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7521F-455E-42A2-8A9F-2FE57D25C886}" type="datetime1">
              <a:rPr lang="nl-NL" smtClean="0"/>
              <a:t>18-10-2021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1FD338-7FD7-4F26-98B9-15BBFD427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9D13B1-EE70-4D5C-BDD0-A1332F8BB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73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435380" y="6356350"/>
            <a:ext cx="2743200" cy="365125"/>
          </a:xfrm>
        </p:spPr>
        <p:txBody>
          <a:bodyPr/>
          <a:lstStyle/>
          <a:p>
            <a:fld id="{6A80B725-CA8C-4FE8-9806-DBB8922E9DA5}" type="slidenum">
              <a:rPr lang="nl-NL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FD9E3F5-D1A2-4AD6-8DB2-78EF7B29B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417" y="1667445"/>
            <a:ext cx="6788506" cy="6378854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1A391D31-4998-44DD-871E-A5A7056BED7E}"/>
              </a:ext>
            </a:extLst>
          </p:cNvPr>
          <p:cNvSpPr txBox="1"/>
          <p:nvPr/>
        </p:nvSpPr>
        <p:spPr>
          <a:xfrm>
            <a:off x="0" y="166410"/>
            <a:ext cx="12192000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VOORLICHTING</a:t>
            </a:r>
          </a:p>
          <a:p>
            <a:pPr algn="ctr"/>
            <a:r>
              <a:rPr lang="nl-NL" sz="4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JJDC</a:t>
            </a:r>
            <a:r>
              <a:rPr lang="nl-NL" sz="4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-WINTERPROGRAMMA 2021-2022</a:t>
            </a:r>
            <a:endParaRPr lang="nl-NL" sz="4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0768909" y="100706"/>
            <a:ext cx="1314883" cy="884424"/>
            <a:chOff x="10073220" y="100706"/>
            <a:chExt cx="1528929" cy="1028400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ED6427B3-2213-4D24-A21F-869D4F36DC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77" b="59043"/>
            <a:stretch/>
          </p:blipFill>
          <p:spPr bwMode="auto">
            <a:xfrm>
              <a:off x="10750630" y="100706"/>
              <a:ext cx="851519" cy="102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788E657A-E52D-425E-AC2D-E992AD41BA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16" t="-1" r="53568" b="59045"/>
            <a:stretch/>
          </p:blipFill>
          <p:spPr bwMode="auto">
            <a:xfrm>
              <a:off x="10073220" y="100706"/>
              <a:ext cx="718377" cy="102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kstvak 13">
            <a:extLst>
              <a:ext uri="{FF2B5EF4-FFF2-40B4-BE49-F238E27FC236}">
                <a16:creationId xmlns:a16="http://schemas.microsoft.com/office/drawing/2014/main" id="{D2C90BB2-3C70-433D-9A58-634BB61BA270}"/>
              </a:ext>
            </a:extLst>
          </p:cNvPr>
          <p:cNvSpPr txBox="1"/>
          <p:nvPr/>
        </p:nvSpPr>
        <p:spPr>
          <a:xfrm>
            <a:off x="0" y="4058434"/>
            <a:ext cx="12192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Clubhuis HC Nuth, Maandag 18 / Dinsdag 19 / Woensdag 20 / Donderdag 21 Oktober 2021</a:t>
            </a:r>
          </a:p>
        </p:txBody>
      </p:sp>
      <p:sp>
        <p:nvSpPr>
          <p:cNvPr id="17" name="Tekstvak 13">
            <a:extLst>
              <a:ext uri="{FF2B5EF4-FFF2-40B4-BE49-F238E27FC236}">
                <a16:creationId xmlns:a16="http://schemas.microsoft.com/office/drawing/2014/main" id="{D2C90BB2-3C70-433D-9A58-634BB61BA270}"/>
              </a:ext>
            </a:extLst>
          </p:cNvPr>
          <p:cNvSpPr txBox="1"/>
          <p:nvPr/>
        </p:nvSpPr>
        <p:spPr>
          <a:xfrm>
            <a:off x="6404" y="6241693"/>
            <a:ext cx="12192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Bart Bams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626B0E7-D428-4BAB-962A-C73ADE91AB50}"/>
              </a:ext>
            </a:extLst>
          </p:cNvPr>
          <p:cNvSpPr txBox="1"/>
          <p:nvPr/>
        </p:nvSpPr>
        <p:spPr>
          <a:xfrm rot="1627853">
            <a:off x="9898205" y="2524801"/>
            <a:ext cx="181754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Briefing</a:t>
            </a:r>
          </a:p>
          <a:p>
            <a:pPr algn="ctr"/>
            <a:r>
              <a:rPr lang="nl-NL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www.hcnuth.nl</a:t>
            </a:r>
          </a:p>
        </p:txBody>
      </p:sp>
    </p:spTree>
    <p:extLst>
      <p:ext uri="{BB962C8B-B14F-4D97-AF65-F5344CB8AC3E}">
        <p14:creationId xmlns:p14="http://schemas.microsoft.com/office/powerpoint/2010/main" val="3259564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VRIJWILLIGERS GYM</a:t>
            </a: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endParaRPr lang="en-GB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35380" y="6356350"/>
            <a:ext cx="2743200" cy="365125"/>
          </a:xfrm>
        </p:spPr>
        <p:txBody>
          <a:bodyPr/>
          <a:lstStyle/>
          <a:p>
            <a:fld id="{6A80B725-CA8C-4FE8-9806-DBB8922E9DA5}" type="slidenum">
              <a:rPr lang="nl-NL" smtClean="0"/>
              <a:t>10</a:t>
            </a:fld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843110" y="2213595"/>
            <a:ext cx="5942332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Vrijwilligers</a:t>
            </a:r>
          </a:p>
          <a:p>
            <a:r>
              <a:rPr lang="nl-NL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Per Les!</a:t>
            </a:r>
          </a:p>
          <a:p>
            <a:endParaRPr lang="nl-NL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Indien Onvoldoende Vrijwilligers</a:t>
            </a:r>
          </a:p>
          <a:p>
            <a:r>
              <a:rPr lang="nl-NL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Aanvulling D.m.v. Toerbeurtschema!</a:t>
            </a:r>
          </a:p>
        </p:txBody>
      </p:sp>
      <p:sp>
        <p:nvSpPr>
          <p:cNvPr id="3" name="Pijl: omlaag 2">
            <a:extLst>
              <a:ext uri="{FF2B5EF4-FFF2-40B4-BE49-F238E27FC236}">
                <a16:creationId xmlns:a16="http://schemas.microsoft.com/office/drawing/2014/main" id="{F98ED964-C59B-4E7D-A421-4BB9FBC80420}"/>
              </a:ext>
            </a:extLst>
          </p:cNvPr>
          <p:cNvSpPr/>
          <p:nvPr/>
        </p:nvSpPr>
        <p:spPr>
          <a:xfrm>
            <a:off x="1537465" y="3816277"/>
            <a:ext cx="1626781" cy="1233377"/>
          </a:xfrm>
          <a:prstGeom prst="downArrow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2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77E54FF-175D-4B7C-9CA0-679EDA21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230" y="1767804"/>
            <a:ext cx="4548043" cy="493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2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</a:t>
            </a: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CONTRIBUTIE </a:t>
            </a: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F-E6</a:t>
            </a:r>
            <a:endParaRPr lang="en-GB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35380" y="6356350"/>
            <a:ext cx="2743200" cy="365125"/>
          </a:xfrm>
        </p:spPr>
        <p:txBody>
          <a:bodyPr/>
          <a:lstStyle/>
          <a:p>
            <a:fld id="{6A80B725-CA8C-4FE8-9806-DBB8922E9DA5}" type="slidenum">
              <a:rPr lang="nl-NL" smtClean="0"/>
              <a:t>11</a:t>
            </a:fld>
            <a:endParaRPr lang="nl-NL"/>
          </a:p>
        </p:txBody>
      </p:sp>
      <p:sp>
        <p:nvSpPr>
          <p:cNvPr id="5" name="Tekstvak 7">
            <a:extLst>
              <a:ext uri="{FF2B5EF4-FFF2-40B4-BE49-F238E27FC236}">
                <a16:creationId xmlns:a16="http://schemas.microsoft.com/office/drawing/2014/main" id="{266B67D9-5520-4695-9A66-DFFF1038D236}"/>
              </a:ext>
            </a:extLst>
          </p:cNvPr>
          <p:cNvSpPr txBox="1"/>
          <p:nvPr/>
        </p:nvSpPr>
        <p:spPr>
          <a:xfrm>
            <a:off x="987967" y="2832350"/>
            <a:ext cx="7972054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F-Jeugd:</a:t>
            </a:r>
            <a: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€75 </a:t>
            </a:r>
            <a:r>
              <a:rPr lang="nl-NL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(23x </a:t>
            </a:r>
            <a:r>
              <a:rPr lang="nl-NL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GymÉ</a:t>
            </a:r>
            <a:r>
              <a:rPr lang="nl-NL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(2x per week) incl. 5x </a:t>
            </a:r>
            <a:r>
              <a:rPr lang="nl-NL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Kids</a:t>
            </a:r>
            <a:r>
              <a:rPr lang="nl-NL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Dance)</a:t>
            </a:r>
          </a:p>
          <a:p>
            <a:r>
              <a:rPr lang="nl-NL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nl-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€42  </a:t>
            </a:r>
            <a:r>
              <a:rPr lang="nl-NL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(13x </a:t>
            </a:r>
            <a:r>
              <a:rPr lang="nl-NL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GymÉ</a:t>
            </a:r>
            <a:r>
              <a:rPr lang="nl-NL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(1x/</a:t>
            </a:r>
            <a:r>
              <a:rPr lang="nl-NL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wk</a:t>
            </a:r>
            <a:r>
              <a:rPr lang="nl-NL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&amp; WOE) incl. 5x </a:t>
            </a:r>
            <a:r>
              <a:rPr lang="nl-NL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Kids</a:t>
            </a:r>
            <a:r>
              <a:rPr lang="nl-NL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Dance)</a:t>
            </a:r>
          </a:p>
          <a:p>
            <a:r>
              <a:rPr lang="en-GB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nl-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€34  </a:t>
            </a:r>
            <a:r>
              <a:rPr lang="nl-NL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(10x </a:t>
            </a:r>
            <a:r>
              <a:rPr lang="nl-NL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GymÉ</a:t>
            </a:r>
            <a:r>
              <a:rPr lang="nl-NL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(1x/</a:t>
            </a:r>
            <a:r>
              <a:rPr lang="nl-NL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wk</a:t>
            </a:r>
            <a:r>
              <a:rPr lang="nl-NL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ZAT))</a:t>
            </a:r>
            <a:endParaRPr lang="nl-NL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E6-Jeugd:</a:t>
            </a:r>
            <a: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€85 </a:t>
            </a:r>
            <a:r>
              <a:rPr lang="nl-NL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(27x </a:t>
            </a:r>
            <a:r>
              <a:rPr lang="nl-NL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GymÉ</a:t>
            </a:r>
            <a:r>
              <a:rPr lang="nl-NL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(2x per week) incl. 5x </a:t>
            </a:r>
            <a:r>
              <a:rPr lang="nl-NL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Kids</a:t>
            </a:r>
            <a:r>
              <a:rPr lang="nl-NL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Dance)</a:t>
            </a:r>
          </a:p>
          <a:p>
            <a:r>
              <a:rPr lang="nl-N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nl-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€42  </a:t>
            </a:r>
            <a:r>
              <a:rPr lang="nl-NL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(13x </a:t>
            </a:r>
            <a:r>
              <a:rPr lang="nl-NL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GymÉ</a:t>
            </a:r>
            <a:r>
              <a:rPr lang="nl-NL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(1x/</a:t>
            </a:r>
            <a:r>
              <a:rPr lang="nl-NL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wk</a:t>
            </a:r>
            <a:r>
              <a:rPr lang="nl-NL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&amp; WOE) incl. 5x </a:t>
            </a:r>
            <a:r>
              <a:rPr lang="nl-NL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Kids</a:t>
            </a:r>
            <a:r>
              <a:rPr lang="nl-NL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Dance)</a:t>
            </a:r>
          </a:p>
          <a:p>
            <a:r>
              <a:rPr lang="en-GB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nl-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€45  </a:t>
            </a:r>
            <a:r>
              <a:rPr lang="nl-NL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(14x </a:t>
            </a:r>
            <a:r>
              <a:rPr lang="nl-NL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GymÉ</a:t>
            </a:r>
            <a:r>
              <a:rPr lang="nl-NL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(1x/</a:t>
            </a:r>
            <a:r>
              <a:rPr lang="nl-NL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wk</a:t>
            </a:r>
            <a:r>
              <a:rPr lang="nl-NL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DON))</a:t>
            </a:r>
          </a:p>
          <a:p>
            <a:endParaRPr lang="en-GB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4658" y="1879257"/>
            <a:ext cx="80393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Maanden: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December, Januari &amp; Februari</a:t>
            </a:r>
          </a:p>
          <a:p>
            <a:r>
              <a:rPr lang="nl-NL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Kosten:</a:t>
            </a:r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Huur Zalen &amp; Loon Gymdocent &amp; </a:t>
            </a:r>
            <a:r>
              <a:rPr lang="nl-NL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Kids</a:t>
            </a:r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Dance-juf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54341" y="3687044"/>
            <a:ext cx="2340705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Wil Wel,</a:t>
            </a:r>
          </a:p>
          <a:p>
            <a:pPr algn="ctr"/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Maar Kan Niet!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271C5E4-B3F1-4594-9C5D-5241945779DB}"/>
              </a:ext>
            </a:extLst>
          </p:cNvPr>
          <p:cNvSpPr txBox="1"/>
          <p:nvPr/>
        </p:nvSpPr>
        <p:spPr>
          <a:xfrm>
            <a:off x="9013702" y="4981379"/>
            <a:ext cx="3007555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Het Financieel Niet Lukt,</a:t>
            </a:r>
          </a:p>
          <a:p>
            <a:pPr algn="ctr"/>
            <a:r>
              <a:rPr lang="nl-N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Neem Dan Contact Met Me Op</a:t>
            </a:r>
          </a:p>
          <a:p>
            <a:pPr algn="ctr"/>
            <a:r>
              <a:rPr lang="nl-NL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 Bart 045-521 8075 (na 2030u) </a:t>
            </a:r>
            <a:endParaRPr lang="nl-NL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16063EE-03A6-40BB-A6D2-45F0B2F005CD}"/>
              </a:ext>
            </a:extLst>
          </p:cNvPr>
          <p:cNvSpPr txBox="1"/>
          <p:nvPr/>
        </p:nvSpPr>
        <p:spPr>
          <a:xfrm>
            <a:off x="0" y="6061449"/>
            <a:ext cx="12192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Penningmeester Int Na Afloop Van Het JJDC-</a:t>
            </a:r>
            <a:r>
              <a:rPr lang="nl-NL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GymÉprogramma</a:t>
            </a:r>
            <a:r>
              <a:rPr lang="nl-NL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Kosten/Contributie</a:t>
            </a:r>
          </a:p>
        </p:txBody>
      </p:sp>
    </p:spTree>
    <p:extLst>
      <p:ext uri="{BB962C8B-B14F-4D97-AF65-F5344CB8AC3E}">
        <p14:creationId xmlns:p14="http://schemas.microsoft.com/office/powerpoint/2010/main" val="319097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</a:t>
            </a: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CONTRIBUTIE </a:t>
            </a: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E8-D-C</a:t>
            </a:r>
            <a:endParaRPr lang="en-GB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35380" y="6356350"/>
            <a:ext cx="2743200" cy="365125"/>
          </a:xfrm>
        </p:spPr>
        <p:txBody>
          <a:bodyPr/>
          <a:lstStyle/>
          <a:p>
            <a:fld id="{6A80B725-CA8C-4FE8-9806-DBB8922E9DA5}" type="slidenum">
              <a:rPr lang="nl-NL" smtClean="0"/>
              <a:t>12</a:t>
            </a:fld>
            <a:endParaRPr lang="nl-NL"/>
          </a:p>
        </p:txBody>
      </p:sp>
      <p:sp>
        <p:nvSpPr>
          <p:cNvPr id="5" name="Tekstvak 7">
            <a:extLst>
              <a:ext uri="{FF2B5EF4-FFF2-40B4-BE49-F238E27FC236}">
                <a16:creationId xmlns:a16="http://schemas.microsoft.com/office/drawing/2014/main" id="{266B67D9-5520-4695-9A66-DFFF1038D236}"/>
              </a:ext>
            </a:extLst>
          </p:cNvPr>
          <p:cNvSpPr txBox="1"/>
          <p:nvPr/>
        </p:nvSpPr>
        <p:spPr>
          <a:xfrm>
            <a:off x="987967" y="2832350"/>
            <a:ext cx="7228261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E8-Jeugd:</a:t>
            </a:r>
            <a: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€96 </a:t>
            </a:r>
            <a:r>
              <a:rPr lang="nl-NL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(28x </a:t>
            </a:r>
            <a:r>
              <a:rPr lang="nl-NL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GymÉ</a:t>
            </a:r>
            <a:r>
              <a:rPr lang="nl-NL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(2x per week) incl. 5x Judo)</a:t>
            </a:r>
          </a:p>
          <a:p>
            <a:r>
              <a:rPr lang="nl-NL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nl-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€54  </a:t>
            </a:r>
            <a:r>
              <a:rPr lang="nl-NL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(14x </a:t>
            </a:r>
            <a:r>
              <a:rPr lang="nl-NL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GymÉ</a:t>
            </a:r>
            <a:r>
              <a:rPr lang="nl-NL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(1x/</a:t>
            </a:r>
            <a:r>
              <a:rPr lang="nl-NL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wk</a:t>
            </a:r>
            <a:r>
              <a:rPr lang="nl-NL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WOE) incl. 5x Judo)</a:t>
            </a:r>
          </a:p>
          <a:p>
            <a:r>
              <a:rPr lang="en-GB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nl-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€45  </a:t>
            </a:r>
            <a:r>
              <a:rPr lang="nl-NL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(14x </a:t>
            </a:r>
            <a:r>
              <a:rPr lang="nl-NL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GymÉ</a:t>
            </a:r>
            <a:r>
              <a:rPr lang="nl-NL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(1x/</a:t>
            </a:r>
            <a:r>
              <a:rPr lang="nl-NL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wk</a:t>
            </a:r>
            <a:r>
              <a:rPr lang="nl-NL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DON))</a:t>
            </a:r>
            <a:endParaRPr lang="nl-NL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1D-Jeugd:</a:t>
            </a:r>
            <a: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€55 </a:t>
            </a:r>
            <a:r>
              <a:rPr lang="nl-NL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(14x </a:t>
            </a:r>
            <a:r>
              <a:rPr lang="nl-NL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GymÉ</a:t>
            </a:r>
            <a:r>
              <a:rPr lang="nl-NL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(1x per week) incl. 5x Judo)</a:t>
            </a:r>
            <a:endParaRPr lang="nl-NL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2D-Jeugd:</a:t>
            </a:r>
            <a: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€50 </a:t>
            </a:r>
            <a:r>
              <a:rPr lang="nl-NL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(12x </a:t>
            </a:r>
            <a:r>
              <a:rPr lang="nl-NL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GymÉ</a:t>
            </a:r>
            <a:r>
              <a:rPr lang="nl-NL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(1x per week) incl. 5x Judo)</a:t>
            </a:r>
          </a:p>
          <a:p>
            <a:endParaRPr lang="nl-NL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C-Jeugd:</a:t>
            </a:r>
            <a: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€50 </a:t>
            </a:r>
            <a:r>
              <a:rPr lang="nl-NL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(12x </a:t>
            </a:r>
            <a:r>
              <a:rPr lang="nl-NL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GymÉ</a:t>
            </a:r>
            <a:r>
              <a:rPr lang="nl-NL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(1x per week) incl. 5x Judo)</a:t>
            </a:r>
          </a:p>
          <a:p>
            <a:endParaRPr lang="en-GB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4658" y="1879257"/>
            <a:ext cx="781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Maanden: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December, Januari &amp; Februari</a:t>
            </a:r>
          </a:p>
          <a:p>
            <a:r>
              <a:rPr lang="nl-NL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Kosten:</a:t>
            </a:r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Huur Zalen &amp; Loon Gymdocent &amp; Judomeester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54341" y="3687044"/>
            <a:ext cx="2340705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Wil Wel,</a:t>
            </a:r>
          </a:p>
          <a:p>
            <a:pPr algn="ctr"/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Maar Kan Niet!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271C5E4-B3F1-4594-9C5D-5241945779DB}"/>
              </a:ext>
            </a:extLst>
          </p:cNvPr>
          <p:cNvSpPr txBox="1"/>
          <p:nvPr/>
        </p:nvSpPr>
        <p:spPr>
          <a:xfrm>
            <a:off x="9013702" y="4981379"/>
            <a:ext cx="3007555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Het Financieel Niet Lukt,</a:t>
            </a:r>
          </a:p>
          <a:p>
            <a:pPr algn="ctr"/>
            <a:r>
              <a:rPr lang="nl-N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Neem Dan Contact Met Me Op</a:t>
            </a:r>
          </a:p>
          <a:p>
            <a:pPr algn="ctr"/>
            <a:r>
              <a:rPr lang="nl-NL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 Bart 045-521 8075 (na 2030u) </a:t>
            </a:r>
            <a:endParaRPr lang="nl-NL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16063EE-03A6-40BB-A6D2-45F0B2F005CD}"/>
              </a:ext>
            </a:extLst>
          </p:cNvPr>
          <p:cNvSpPr txBox="1"/>
          <p:nvPr/>
        </p:nvSpPr>
        <p:spPr>
          <a:xfrm>
            <a:off x="0" y="6061449"/>
            <a:ext cx="12192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Penningmeester Int Na Afloop Van Het JJDC-Winterprogramma De Kosten/Contributie</a:t>
            </a:r>
          </a:p>
        </p:txBody>
      </p:sp>
    </p:spTree>
    <p:extLst>
      <p:ext uri="{BB962C8B-B14F-4D97-AF65-F5344CB8AC3E}">
        <p14:creationId xmlns:p14="http://schemas.microsoft.com/office/powerpoint/2010/main" val="151899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VERDUIDELIJKING</a:t>
            </a:r>
            <a:endParaRPr lang="en-GB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35380" y="6356350"/>
            <a:ext cx="2743200" cy="365125"/>
          </a:xfrm>
        </p:spPr>
        <p:txBody>
          <a:bodyPr/>
          <a:lstStyle/>
          <a:p>
            <a:fld id="{6A80B725-CA8C-4FE8-9806-DBB8922E9DA5}" type="slidenum">
              <a:rPr lang="nl-NL" smtClean="0"/>
              <a:t>13</a:t>
            </a:fld>
            <a:endParaRPr lang="nl-NL"/>
          </a:p>
        </p:txBody>
      </p:sp>
      <p:sp>
        <p:nvSpPr>
          <p:cNvPr id="3" name="TextBox 2"/>
          <p:cNvSpPr txBox="1"/>
          <p:nvPr/>
        </p:nvSpPr>
        <p:spPr>
          <a:xfrm>
            <a:off x="828330" y="2228167"/>
            <a:ext cx="4141904" cy="2554545"/>
          </a:xfrm>
          <a:prstGeom prst="rect">
            <a:avLst/>
          </a:prstGeom>
          <a:solidFill>
            <a:srgbClr val="000099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Veldhockeycontributie</a:t>
            </a:r>
          </a:p>
          <a:p>
            <a:pPr algn="ctr"/>
            <a:endParaRPr lang="nl-NL" sz="1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Herfstseizoen</a:t>
            </a:r>
          </a:p>
          <a:p>
            <a:pPr algn="ctr"/>
            <a:r>
              <a:rPr lang="nl-NL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nl-NL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ningen</a:t>
            </a:r>
            <a:r>
              <a:rPr lang="nl-NL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nl-NL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nl-NL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rainingen</a:t>
            </a:r>
            <a:endParaRPr lang="nl-N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nl-NL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</a:t>
            </a:r>
            <a:r>
              <a:rPr lang="nl-NL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nl-NL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uts</a:t>
            </a:r>
            <a:r>
              <a:rPr lang="nl-NL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nl-NL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rainingen</a:t>
            </a:r>
            <a:endParaRPr lang="nl-N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Lenteseizoen</a:t>
            </a:r>
          </a:p>
          <a:p>
            <a:pPr algn="ctr"/>
            <a:r>
              <a:rPr lang="nl-NL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nl-NL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omer</a:t>
            </a:r>
            <a:r>
              <a:rPr lang="nl-NL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l-NL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idon</a:t>
            </a:r>
            <a:r>
              <a:rPr lang="nl-NL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nl-NL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rainingen</a:t>
            </a:r>
            <a:endParaRPr lang="nl-N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49F69B52-0CC9-4301-A790-0D1D39EA45C3}"/>
              </a:ext>
            </a:extLst>
          </p:cNvPr>
          <p:cNvSpPr txBox="1"/>
          <p:nvPr/>
        </p:nvSpPr>
        <p:spPr>
          <a:xfrm>
            <a:off x="7224041" y="2282872"/>
            <a:ext cx="4123245" cy="1077218"/>
          </a:xfrm>
          <a:prstGeom prst="rect">
            <a:avLst/>
          </a:prstGeom>
          <a:solidFill>
            <a:srgbClr val="000099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Zaalhockeycontributie</a:t>
            </a:r>
          </a:p>
          <a:p>
            <a:pPr algn="ctr"/>
            <a:endParaRPr lang="nl-NL" sz="1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Zaalhockey </a:t>
            </a:r>
            <a:r>
              <a:rPr lang="nl-NL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 &amp; C-jeugd</a:t>
            </a:r>
            <a:endParaRPr lang="nl-NL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6306911E-7E53-4B09-92D8-CDD8B6EF0566}"/>
              </a:ext>
            </a:extLst>
          </p:cNvPr>
          <p:cNvSpPr txBox="1"/>
          <p:nvPr/>
        </p:nvSpPr>
        <p:spPr>
          <a:xfrm>
            <a:off x="5377859" y="4190106"/>
            <a:ext cx="4057521" cy="1508105"/>
          </a:xfrm>
          <a:prstGeom prst="rect">
            <a:avLst/>
          </a:prstGeom>
          <a:solidFill>
            <a:srgbClr val="000099"/>
          </a:solidFill>
          <a:ln w="317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nl-NL" sz="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GymÉcontributie</a:t>
            </a:r>
            <a:endParaRPr lang="nl-NL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l-NL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GymÉ</a:t>
            </a:r>
            <a:endParaRPr lang="nl-NL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95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A863A0A-C6AF-47AB-8702-5BCA19480ED5}"/>
              </a:ext>
            </a:extLst>
          </p:cNvPr>
          <p:cNvSpPr txBox="1">
            <a:spLocks/>
          </p:cNvSpPr>
          <p:nvPr/>
        </p:nvSpPr>
        <p:spPr>
          <a:xfrm>
            <a:off x="842442" y="4982529"/>
            <a:ext cx="10515600" cy="13255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VRAGEN?</a:t>
            </a:r>
            <a:endParaRPr lang="en-GB" sz="7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35380" y="6356350"/>
            <a:ext cx="2743200" cy="365125"/>
          </a:xfrm>
        </p:spPr>
        <p:txBody>
          <a:bodyPr/>
          <a:lstStyle/>
          <a:p>
            <a:fld id="{6A80B725-CA8C-4FE8-9806-DBB8922E9DA5}" type="slidenum">
              <a:rPr lang="nl-NL" smtClean="0"/>
              <a:t>14</a:t>
            </a:fld>
            <a:endParaRPr lang="nl-NL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48538" y="766003"/>
            <a:ext cx="10515600" cy="13935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115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169B6D5-0934-484B-A379-5319B05A852F}"/>
              </a:ext>
            </a:extLst>
          </p:cNvPr>
          <p:cNvSpPr txBox="1"/>
          <p:nvPr/>
        </p:nvSpPr>
        <p:spPr>
          <a:xfrm>
            <a:off x="843369" y="1237777"/>
            <a:ext cx="10505261" cy="46166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Briefing, </a:t>
            </a:r>
            <a:r>
              <a:rPr lang="nl-NL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GymÉ</a:t>
            </a:r>
            <a:r>
              <a:rPr lang="nl-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-programma &amp; Aanmeldformulier Zie www.hcnuth.nl</a:t>
            </a:r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4E0CDB-F771-4DB1-B1BE-4EFEA3417C6A}"/>
              </a:ext>
            </a:extLst>
          </p:cNvPr>
          <p:cNvSpPr txBox="1">
            <a:spLocks/>
          </p:cNvSpPr>
          <p:nvPr/>
        </p:nvSpPr>
        <p:spPr>
          <a:xfrm>
            <a:off x="827862" y="2895430"/>
            <a:ext cx="10515600" cy="13255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7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7CBC776-E5E1-4B8A-8536-3CA494F396B1}"/>
              </a:ext>
            </a:extLst>
          </p:cNvPr>
          <p:cNvSpPr txBox="1"/>
          <p:nvPr/>
        </p:nvSpPr>
        <p:spPr>
          <a:xfrm>
            <a:off x="825081" y="3328705"/>
            <a:ext cx="10505261" cy="46166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 Bart  045-521 8075 </a:t>
            </a:r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 20.30u) </a:t>
            </a:r>
          </a:p>
        </p:txBody>
      </p:sp>
    </p:spTree>
    <p:extLst>
      <p:ext uri="{BB962C8B-B14F-4D97-AF65-F5344CB8AC3E}">
        <p14:creationId xmlns:p14="http://schemas.microsoft.com/office/powerpoint/2010/main" val="198682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" y="152465"/>
            <a:ext cx="11878056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AANMELDEN</a:t>
            </a:r>
            <a:endParaRPr lang="en-GB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35380" y="6356350"/>
            <a:ext cx="2743200" cy="365125"/>
          </a:xfrm>
        </p:spPr>
        <p:txBody>
          <a:bodyPr/>
          <a:lstStyle/>
          <a:p>
            <a:fld id="{6A80B725-CA8C-4FE8-9806-DBB8922E9DA5}" type="slidenum">
              <a:rPr lang="nl-NL" smtClean="0"/>
              <a:t>15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1393B64-7B04-43FD-B6CB-51E902D6BE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638"/>
          <a:stretch/>
        </p:blipFill>
        <p:spPr>
          <a:xfrm>
            <a:off x="280416" y="269981"/>
            <a:ext cx="6326958" cy="643555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E26891F-0507-400A-AD9C-2B8B932B6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074" y="1532385"/>
            <a:ext cx="3264408" cy="5214823"/>
          </a:xfrm>
          <a:prstGeom prst="rect">
            <a:avLst/>
          </a:prstGeom>
        </p:spPr>
      </p:pic>
      <p:sp>
        <p:nvSpPr>
          <p:cNvPr id="6" name="Tekstballon: rechthoek 5">
            <a:extLst>
              <a:ext uri="{FF2B5EF4-FFF2-40B4-BE49-F238E27FC236}">
                <a16:creationId xmlns:a16="http://schemas.microsoft.com/office/drawing/2014/main" id="{6BFD2E82-4AE2-4170-AA5C-8FB933059DE5}"/>
              </a:ext>
            </a:extLst>
          </p:cNvPr>
          <p:cNvSpPr/>
          <p:nvPr/>
        </p:nvSpPr>
        <p:spPr>
          <a:xfrm>
            <a:off x="5465134" y="1265275"/>
            <a:ext cx="1697089" cy="967562"/>
          </a:xfrm>
          <a:prstGeom prst="wedgeRectCallout">
            <a:avLst>
              <a:gd name="adj1" fmla="val -84966"/>
              <a:gd name="adj2" fmla="val -116402"/>
            </a:avLst>
          </a:prstGeom>
          <a:solidFill>
            <a:srgbClr val="FFFF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Uiterste Inleverdatum:</a:t>
            </a:r>
          </a:p>
          <a:p>
            <a:pPr algn="ctr"/>
            <a:r>
              <a:rPr lang="nl-N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okt. ‘21</a:t>
            </a:r>
          </a:p>
        </p:txBody>
      </p:sp>
    </p:spTree>
    <p:extLst>
      <p:ext uri="{BB962C8B-B14F-4D97-AF65-F5344CB8AC3E}">
        <p14:creationId xmlns:p14="http://schemas.microsoft.com/office/powerpoint/2010/main" val="329689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538" y="2952561"/>
            <a:ext cx="10515600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BEDANKT!</a:t>
            </a:r>
            <a:endParaRPr lang="en-GB" sz="7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35380" y="6356350"/>
            <a:ext cx="2743200" cy="365125"/>
          </a:xfrm>
        </p:spPr>
        <p:txBody>
          <a:bodyPr/>
          <a:lstStyle/>
          <a:p>
            <a:fld id="{6A80B725-CA8C-4FE8-9806-DBB8922E9DA5}" type="slidenum">
              <a:rPr lang="nl-NL" smtClean="0"/>
              <a:t>16</a:t>
            </a:fld>
            <a:endParaRPr lang="nl-NL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43369" y="4886211"/>
            <a:ext cx="10515600" cy="13935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115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48538" y="766003"/>
            <a:ext cx="10515600" cy="13935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115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458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OPBOUW</a:t>
            </a:r>
            <a:endParaRPr lang="en-GB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7441" y="1935904"/>
            <a:ext cx="7678461" cy="472117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WINTERPROGRAMMA</a:t>
            </a:r>
          </a:p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</a:t>
            </a:r>
            <a:endParaRPr lang="en-US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GymÉ</a:t>
            </a:r>
            <a:endParaRPr lang="en-US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IS HET?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WANNEER &amp; WAAR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VRIJWILLIGERS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CONTRIBUTIE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VRAGEN</a:t>
            </a:r>
          </a:p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AANMELDEN</a:t>
            </a:r>
            <a:endParaRPr lang="en-GB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35380" y="6356350"/>
            <a:ext cx="2743200" cy="365125"/>
          </a:xfrm>
        </p:spPr>
        <p:txBody>
          <a:bodyPr/>
          <a:lstStyle/>
          <a:p>
            <a:fld id="{6A80B725-CA8C-4FE8-9806-DBB8922E9DA5}" type="slidenum">
              <a:rPr lang="nl-NL" smtClean="0"/>
              <a:t>2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75B435C-AD1A-49CA-B83C-2E3DF2D6B8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59"/>
          <a:stretch/>
        </p:blipFill>
        <p:spPr>
          <a:xfrm>
            <a:off x="8204050" y="1379760"/>
            <a:ext cx="2462660" cy="528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6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15547BEA-3AE6-4103-95BB-EEE067EF0010}"/>
              </a:ext>
            </a:extLst>
          </p:cNvPr>
          <p:cNvSpPr/>
          <p:nvPr/>
        </p:nvSpPr>
        <p:spPr>
          <a:xfrm>
            <a:off x="947448" y="3008897"/>
            <a:ext cx="4888576" cy="605928"/>
          </a:xfrm>
          <a:prstGeom prst="rect">
            <a:avLst/>
          </a:prstGeom>
          <a:solidFill>
            <a:srgbClr val="0000CC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F0AA29B-1236-445F-A697-5A2B37C6EB72}"/>
              </a:ext>
            </a:extLst>
          </p:cNvPr>
          <p:cNvSpPr/>
          <p:nvPr/>
        </p:nvSpPr>
        <p:spPr>
          <a:xfrm>
            <a:off x="947448" y="5460951"/>
            <a:ext cx="4404481" cy="605928"/>
          </a:xfrm>
          <a:prstGeom prst="rect">
            <a:avLst/>
          </a:prstGeom>
          <a:solidFill>
            <a:srgbClr val="0000CC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095B07D-4348-4C3B-BDEE-853DCDDA5A76}"/>
              </a:ext>
            </a:extLst>
          </p:cNvPr>
          <p:cNvSpPr/>
          <p:nvPr/>
        </p:nvSpPr>
        <p:spPr>
          <a:xfrm>
            <a:off x="951931" y="4021905"/>
            <a:ext cx="8979964" cy="1132302"/>
          </a:xfrm>
          <a:prstGeom prst="rect">
            <a:avLst/>
          </a:prstGeom>
          <a:solidFill>
            <a:srgbClr val="0000CC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B3CDFE6-613F-44EC-9E6B-8588DF70F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3</a:t>
            </a:fld>
            <a:endParaRPr lang="nl-N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AB9B8F-10C9-4B6F-A275-C529DD6CA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JJDC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-WINTERPROGRAMMA</a:t>
            </a:r>
            <a:b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 ‘21, Jan &amp; Feb ‘22</a:t>
            </a:r>
            <a:endParaRPr lang="en-GB" sz="4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FB38E2C-DA55-4EDC-BBF7-26EF59DF8623}"/>
              </a:ext>
            </a:extLst>
          </p:cNvPr>
          <p:cNvSpPr txBox="1"/>
          <p:nvPr/>
        </p:nvSpPr>
        <p:spPr>
          <a:xfrm>
            <a:off x="947448" y="2225409"/>
            <a:ext cx="8984447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HERFSTPROGRAMMA VERVALT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Zaalhockey</a:t>
            </a:r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 t/m. C-jeugd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32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 ‘21 &gt; </a:t>
            </a:r>
            <a:r>
              <a:rPr lang="nl-NL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nl-NL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ningen</a:t>
            </a:r>
            <a: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nl-NL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nl-NL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rainingen</a:t>
            </a:r>
            <a:endParaRPr lang="nl-NL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Jan. &amp; Feb. ‘22 &gt; </a:t>
            </a:r>
            <a:r>
              <a:rPr lang="nl-NL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nl-NL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</a:t>
            </a:r>
            <a:r>
              <a:rPr lang="nl-NL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nl-NL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uts</a:t>
            </a:r>
            <a:r>
              <a:rPr lang="nl-NL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nl-NL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rainingen</a:t>
            </a:r>
            <a: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F- t/m. A-jeugd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GymÉ</a:t>
            </a:r>
            <a:r>
              <a:rPr lang="nl-NL" sz="3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F- t/m. C-jeugd</a:t>
            </a:r>
            <a:endParaRPr lang="nl-NL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ballon: rechthoek 6">
            <a:extLst>
              <a:ext uri="{FF2B5EF4-FFF2-40B4-BE49-F238E27FC236}">
                <a16:creationId xmlns:a16="http://schemas.microsoft.com/office/drawing/2014/main" id="{1A539B58-7681-4292-860C-ECBC4DA698D3}"/>
              </a:ext>
            </a:extLst>
          </p:cNvPr>
          <p:cNvSpPr/>
          <p:nvPr/>
        </p:nvSpPr>
        <p:spPr>
          <a:xfrm>
            <a:off x="8068230" y="3365084"/>
            <a:ext cx="3496249" cy="530343"/>
          </a:xfrm>
          <a:prstGeom prst="wedgeRectCallout">
            <a:avLst>
              <a:gd name="adj1" fmla="val -34247"/>
              <a:gd name="adj2" fmla="val 96715"/>
            </a:avLst>
          </a:prstGeom>
          <a:solidFill>
            <a:srgbClr val="FFFF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WINTERPROGRAMMA </a:t>
            </a:r>
          </a:p>
        </p:txBody>
      </p:sp>
      <p:sp>
        <p:nvSpPr>
          <p:cNvPr id="8" name="Tekstballon: rechthoek 7">
            <a:extLst>
              <a:ext uri="{FF2B5EF4-FFF2-40B4-BE49-F238E27FC236}">
                <a16:creationId xmlns:a16="http://schemas.microsoft.com/office/drawing/2014/main" id="{1D5D1444-3626-495C-B8F1-1D920517849A}"/>
              </a:ext>
            </a:extLst>
          </p:cNvPr>
          <p:cNvSpPr/>
          <p:nvPr/>
        </p:nvSpPr>
        <p:spPr>
          <a:xfrm>
            <a:off x="6325291" y="5685403"/>
            <a:ext cx="2633242" cy="481230"/>
          </a:xfrm>
          <a:prstGeom prst="wedgeRectCallout">
            <a:avLst>
              <a:gd name="adj1" fmla="val -90963"/>
              <a:gd name="adj2" fmla="val -30583"/>
            </a:avLst>
          </a:prstGeom>
          <a:solidFill>
            <a:srgbClr val="FFFF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APART PAKKET</a:t>
            </a:r>
          </a:p>
        </p:txBody>
      </p:sp>
      <p:sp>
        <p:nvSpPr>
          <p:cNvPr id="9" name="Tekstballon: rechthoek 8">
            <a:extLst>
              <a:ext uri="{FF2B5EF4-FFF2-40B4-BE49-F238E27FC236}">
                <a16:creationId xmlns:a16="http://schemas.microsoft.com/office/drawing/2014/main" id="{156BF045-0721-445D-8384-B03B77292C5F}"/>
              </a:ext>
            </a:extLst>
          </p:cNvPr>
          <p:cNvSpPr/>
          <p:nvPr/>
        </p:nvSpPr>
        <p:spPr>
          <a:xfrm>
            <a:off x="6531335" y="2323848"/>
            <a:ext cx="2556123" cy="512247"/>
          </a:xfrm>
          <a:prstGeom prst="wedgeRectCallout">
            <a:avLst>
              <a:gd name="adj1" fmla="val -81313"/>
              <a:gd name="adj2" fmla="val 151330"/>
            </a:avLst>
          </a:prstGeom>
          <a:solidFill>
            <a:srgbClr val="FFFF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APART PAKKET</a:t>
            </a:r>
          </a:p>
        </p:txBody>
      </p:sp>
    </p:spTree>
    <p:extLst>
      <p:ext uri="{BB962C8B-B14F-4D97-AF65-F5344CB8AC3E}">
        <p14:creationId xmlns:p14="http://schemas.microsoft.com/office/powerpoint/2010/main" val="170800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35380" y="6356350"/>
            <a:ext cx="2743200" cy="365125"/>
          </a:xfrm>
        </p:spPr>
        <p:txBody>
          <a:bodyPr/>
          <a:lstStyle/>
          <a:p>
            <a:fld id="{6A80B725-CA8C-4FE8-9806-DBB8922E9DA5}" type="slidenum">
              <a:rPr lang="nl-NL" smtClean="0"/>
              <a:t>4</a:t>
            </a:fld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66B67D9-5520-4695-9A66-DFFF1038D236}"/>
              </a:ext>
            </a:extLst>
          </p:cNvPr>
          <p:cNvSpPr txBox="1"/>
          <p:nvPr/>
        </p:nvSpPr>
        <p:spPr>
          <a:xfrm>
            <a:off x="1142776" y="1754356"/>
            <a:ext cx="842038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NLD &gt; unieke sportclubstructuur &amp; -cultuur</a:t>
            </a:r>
          </a:p>
          <a:p>
            <a:pPr marL="457200" indent="-457200">
              <a:buAutoNum type="alphaUcPeriod" startAt="2"/>
            </a:pPr>
            <a: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Voordelen en nadelen: </a:t>
            </a:r>
          </a:p>
          <a:p>
            <a: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Goedkoop &amp; massaal – kwaliteit? </a:t>
            </a:r>
          </a:p>
          <a:p>
            <a: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Universeel </a:t>
            </a:r>
            <a:r>
              <a:rPr lang="nl-NL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specialistische aanpak NLD</a:t>
            </a:r>
          </a:p>
          <a:p>
            <a:pPr marL="342900" indent="-342900">
              <a:buFont typeface="+mj-lt"/>
              <a:buAutoNum type="arabicPeriod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Problemen: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Jeugd: bewegingsniveau daalt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Nadeel teambalsporten &gt; motorisch eenzijdig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Toename blessures B &amp; up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Na C-leeftijd 2/3 weg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Pubertijd ‘bepaalt’ sportdeelname oudere leeftijd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NLD gezondheidszorg = reactief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9FD92E-FC99-4AFD-AE3B-4520CB601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09" y="216263"/>
            <a:ext cx="11546957" cy="1325563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JJDC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-WINTERPROGRAMMA WAAROM?</a:t>
            </a:r>
            <a:endParaRPr lang="en-GB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41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69CC5A9-58A9-42A6-B153-D14FA758D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4990" y="6356350"/>
            <a:ext cx="2743200" cy="365125"/>
          </a:xfrm>
        </p:spPr>
        <p:txBody>
          <a:bodyPr/>
          <a:lstStyle/>
          <a:p>
            <a:fld id="{6A80B725-CA8C-4FE8-9806-DBB8922E9DA5}" type="slidenum">
              <a:rPr lang="nl-NL" smtClean="0"/>
              <a:t>5</a:t>
            </a:fld>
            <a:endParaRPr lang="nl-N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5E63B6E-57DA-498C-9B69-59859976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263"/>
            <a:ext cx="10515600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 ZO BELANGRIJK?!</a:t>
            </a:r>
            <a:endParaRPr lang="en-GB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ep 39">
            <a:extLst>
              <a:ext uri="{FF2B5EF4-FFF2-40B4-BE49-F238E27FC236}">
                <a16:creationId xmlns:a16="http://schemas.microsoft.com/office/drawing/2014/main" id="{FAFBC158-4B6A-44B9-8A5E-AA8FC4A1CC57}"/>
              </a:ext>
            </a:extLst>
          </p:cNvPr>
          <p:cNvGrpSpPr/>
          <p:nvPr/>
        </p:nvGrpSpPr>
        <p:grpSpPr>
          <a:xfrm>
            <a:off x="2387600" y="2775557"/>
            <a:ext cx="229073" cy="3262351"/>
            <a:chOff x="1793240" y="2684117"/>
            <a:chExt cx="229073" cy="3262351"/>
          </a:xfrm>
        </p:grpSpPr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65F9E465-2AC8-4055-989E-75045F99C7D5}"/>
                </a:ext>
              </a:extLst>
            </p:cNvPr>
            <p:cNvCxnSpPr/>
            <p:nvPr/>
          </p:nvCxnSpPr>
          <p:spPr>
            <a:xfrm>
              <a:off x="1793713" y="3989070"/>
              <a:ext cx="2286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C59BA804-33AE-4CEF-8842-D318818D70AF}"/>
                </a:ext>
              </a:extLst>
            </p:cNvPr>
            <p:cNvCxnSpPr/>
            <p:nvPr/>
          </p:nvCxnSpPr>
          <p:spPr>
            <a:xfrm>
              <a:off x="1793713" y="4315298"/>
              <a:ext cx="2286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CF6CF433-8E9F-4C5E-ACE4-A6C7D46B3822}"/>
                </a:ext>
              </a:extLst>
            </p:cNvPr>
            <p:cNvCxnSpPr/>
            <p:nvPr/>
          </p:nvCxnSpPr>
          <p:spPr>
            <a:xfrm>
              <a:off x="1793711" y="4641525"/>
              <a:ext cx="2286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DF2FC263-7C22-4D09-9D16-C48FA716B57B}"/>
                </a:ext>
              </a:extLst>
            </p:cNvPr>
            <p:cNvCxnSpPr/>
            <p:nvPr/>
          </p:nvCxnSpPr>
          <p:spPr>
            <a:xfrm>
              <a:off x="1793713" y="4967764"/>
              <a:ext cx="2286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E03B7273-3612-4400-8BD6-D9B509F0CF92}"/>
                </a:ext>
              </a:extLst>
            </p:cNvPr>
            <p:cNvCxnSpPr/>
            <p:nvPr/>
          </p:nvCxnSpPr>
          <p:spPr>
            <a:xfrm>
              <a:off x="1793709" y="5294001"/>
              <a:ext cx="2286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B9D7F32E-871E-4653-87C1-9BFEFF4F1585}"/>
                </a:ext>
              </a:extLst>
            </p:cNvPr>
            <p:cNvCxnSpPr/>
            <p:nvPr/>
          </p:nvCxnSpPr>
          <p:spPr>
            <a:xfrm>
              <a:off x="1793709" y="5620234"/>
              <a:ext cx="2286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911DB25E-6ED2-4683-AFDF-286C022F81CD}"/>
                </a:ext>
              </a:extLst>
            </p:cNvPr>
            <p:cNvCxnSpPr/>
            <p:nvPr/>
          </p:nvCxnSpPr>
          <p:spPr>
            <a:xfrm>
              <a:off x="1793709" y="5946468"/>
              <a:ext cx="2286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>
              <a:extLst>
                <a:ext uri="{FF2B5EF4-FFF2-40B4-BE49-F238E27FC236}">
                  <a16:creationId xmlns:a16="http://schemas.microsoft.com/office/drawing/2014/main" id="{8BE15C18-3756-4271-BD37-FB5B67F30AED}"/>
                </a:ext>
              </a:extLst>
            </p:cNvPr>
            <p:cNvCxnSpPr/>
            <p:nvPr/>
          </p:nvCxnSpPr>
          <p:spPr>
            <a:xfrm>
              <a:off x="1793240" y="3662840"/>
              <a:ext cx="2286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33">
              <a:extLst>
                <a:ext uri="{FF2B5EF4-FFF2-40B4-BE49-F238E27FC236}">
                  <a16:creationId xmlns:a16="http://schemas.microsoft.com/office/drawing/2014/main" id="{CE08AE6B-D7AE-4313-8809-792E07956CAA}"/>
                </a:ext>
              </a:extLst>
            </p:cNvPr>
            <p:cNvCxnSpPr/>
            <p:nvPr/>
          </p:nvCxnSpPr>
          <p:spPr>
            <a:xfrm>
              <a:off x="1793713" y="3336588"/>
              <a:ext cx="2286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F06AB3FA-85F9-485A-B6A3-411AB395EE65}"/>
                </a:ext>
              </a:extLst>
            </p:cNvPr>
            <p:cNvCxnSpPr/>
            <p:nvPr/>
          </p:nvCxnSpPr>
          <p:spPr>
            <a:xfrm>
              <a:off x="1793713" y="3010347"/>
              <a:ext cx="2286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AE46F5A3-4769-40F5-8618-14F5479C2348}"/>
                </a:ext>
              </a:extLst>
            </p:cNvPr>
            <p:cNvCxnSpPr/>
            <p:nvPr/>
          </p:nvCxnSpPr>
          <p:spPr>
            <a:xfrm>
              <a:off x="1793711" y="2684117"/>
              <a:ext cx="2286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200771E7-BE32-466E-AA53-6E9200CAD1A5}"/>
              </a:ext>
            </a:extLst>
          </p:cNvPr>
          <p:cNvCxnSpPr/>
          <p:nvPr/>
        </p:nvCxnSpPr>
        <p:spPr>
          <a:xfrm>
            <a:off x="2616673" y="2053525"/>
            <a:ext cx="0" cy="3996000"/>
          </a:xfrm>
          <a:prstGeom prst="line">
            <a:avLst/>
          </a:prstGeom>
          <a:ln w="50800">
            <a:solidFill>
              <a:schemeClr val="bg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408CFE85-1A51-4D40-A723-B292A9750951}"/>
              </a:ext>
            </a:extLst>
          </p:cNvPr>
          <p:cNvCxnSpPr>
            <a:cxnSpLocks/>
          </p:cNvCxnSpPr>
          <p:nvPr/>
        </p:nvCxnSpPr>
        <p:spPr>
          <a:xfrm rot="5400000">
            <a:off x="6459387" y="2178383"/>
            <a:ext cx="0" cy="7740000"/>
          </a:xfrm>
          <a:prstGeom prst="line">
            <a:avLst/>
          </a:prstGeom>
          <a:ln w="50800">
            <a:solidFill>
              <a:schemeClr val="bg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ep 41">
            <a:extLst>
              <a:ext uri="{FF2B5EF4-FFF2-40B4-BE49-F238E27FC236}">
                <a16:creationId xmlns:a16="http://schemas.microsoft.com/office/drawing/2014/main" id="{6A2DF3C1-63E8-4684-9DD5-2576E64A4D32}"/>
              </a:ext>
            </a:extLst>
          </p:cNvPr>
          <p:cNvGrpSpPr/>
          <p:nvPr/>
        </p:nvGrpSpPr>
        <p:grpSpPr>
          <a:xfrm rot="5400000">
            <a:off x="4145704" y="4512381"/>
            <a:ext cx="229073" cy="3262351"/>
            <a:chOff x="1793240" y="2684117"/>
            <a:chExt cx="229073" cy="3262351"/>
          </a:xfrm>
        </p:grpSpPr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94ED23AD-2AE8-489A-AB45-379375DA9F7C}"/>
                </a:ext>
              </a:extLst>
            </p:cNvPr>
            <p:cNvCxnSpPr/>
            <p:nvPr/>
          </p:nvCxnSpPr>
          <p:spPr>
            <a:xfrm>
              <a:off x="1793713" y="3989070"/>
              <a:ext cx="2286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91ADBA60-3FCB-4F16-8FB3-CB74791C90A2}"/>
                </a:ext>
              </a:extLst>
            </p:cNvPr>
            <p:cNvCxnSpPr/>
            <p:nvPr/>
          </p:nvCxnSpPr>
          <p:spPr>
            <a:xfrm>
              <a:off x="1793713" y="4315298"/>
              <a:ext cx="2286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BAE97269-D7E6-4AF7-8454-14D3CC4AD394}"/>
                </a:ext>
              </a:extLst>
            </p:cNvPr>
            <p:cNvCxnSpPr/>
            <p:nvPr/>
          </p:nvCxnSpPr>
          <p:spPr>
            <a:xfrm>
              <a:off x="1793711" y="4641525"/>
              <a:ext cx="2286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382AE00C-6F98-4EE9-83CB-660C711396C2}"/>
                </a:ext>
              </a:extLst>
            </p:cNvPr>
            <p:cNvCxnSpPr/>
            <p:nvPr/>
          </p:nvCxnSpPr>
          <p:spPr>
            <a:xfrm>
              <a:off x="1793713" y="4967764"/>
              <a:ext cx="2286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>
              <a:extLst>
                <a:ext uri="{FF2B5EF4-FFF2-40B4-BE49-F238E27FC236}">
                  <a16:creationId xmlns:a16="http://schemas.microsoft.com/office/drawing/2014/main" id="{C693227F-57A0-4A61-87A5-B77EF8E5D2C6}"/>
                </a:ext>
              </a:extLst>
            </p:cNvPr>
            <p:cNvCxnSpPr/>
            <p:nvPr/>
          </p:nvCxnSpPr>
          <p:spPr>
            <a:xfrm>
              <a:off x="1793709" y="5294001"/>
              <a:ext cx="2286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2E4C70C3-1075-4EB4-BD57-A6B5BFE6C488}"/>
                </a:ext>
              </a:extLst>
            </p:cNvPr>
            <p:cNvCxnSpPr/>
            <p:nvPr/>
          </p:nvCxnSpPr>
          <p:spPr>
            <a:xfrm>
              <a:off x="1793709" y="5620234"/>
              <a:ext cx="2286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6E23DDCA-C74F-4194-BEF1-621F2237A899}"/>
                </a:ext>
              </a:extLst>
            </p:cNvPr>
            <p:cNvCxnSpPr/>
            <p:nvPr/>
          </p:nvCxnSpPr>
          <p:spPr>
            <a:xfrm>
              <a:off x="1793709" y="5946468"/>
              <a:ext cx="2286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3A52EEB1-C201-4FD9-8256-70F2B9CE3A67}"/>
                </a:ext>
              </a:extLst>
            </p:cNvPr>
            <p:cNvCxnSpPr/>
            <p:nvPr/>
          </p:nvCxnSpPr>
          <p:spPr>
            <a:xfrm>
              <a:off x="1793240" y="3662840"/>
              <a:ext cx="2286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066E5241-D7EF-4FAD-9987-4DAD1F180ECA}"/>
                </a:ext>
              </a:extLst>
            </p:cNvPr>
            <p:cNvCxnSpPr/>
            <p:nvPr/>
          </p:nvCxnSpPr>
          <p:spPr>
            <a:xfrm>
              <a:off x="1793713" y="3336588"/>
              <a:ext cx="2286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C57DD5BB-3217-4D1D-9D90-D8526D6DEE88}"/>
                </a:ext>
              </a:extLst>
            </p:cNvPr>
            <p:cNvCxnSpPr/>
            <p:nvPr/>
          </p:nvCxnSpPr>
          <p:spPr>
            <a:xfrm>
              <a:off x="1793713" y="3010347"/>
              <a:ext cx="2286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B38AD6D1-954A-4072-A790-56550BEEEDF7}"/>
                </a:ext>
              </a:extLst>
            </p:cNvPr>
            <p:cNvCxnSpPr/>
            <p:nvPr/>
          </p:nvCxnSpPr>
          <p:spPr>
            <a:xfrm>
              <a:off x="1793711" y="2684117"/>
              <a:ext cx="2286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ep 54">
            <a:extLst>
              <a:ext uri="{FF2B5EF4-FFF2-40B4-BE49-F238E27FC236}">
                <a16:creationId xmlns:a16="http://schemas.microsoft.com/office/drawing/2014/main" id="{76B65C55-1CE0-44A0-99A5-E74A309111B6}"/>
              </a:ext>
            </a:extLst>
          </p:cNvPr>
          <p:cNvGrpSpPr/>
          <p:nvPr/>
        </p:nvGrpSpPr>
        <p:grpSpPr>
          <a:xfrm rot="5400000">
            <a:off x="7408070" y="4512381"/>
            <a:ext cx="229073" cy="3262351"/>
            <a:chOff x="1793240" y="2684117"/>
            <a:chExt cx="229073" cy="3262351"/>
          </a:xfrm>
        </p:grpSpPr>
        <p:cxnSp>
          <p:nvCxnSpPr>
            <p:cNvPr id="56" name="Rechte verbindingslijn 55">
              <a:extLst>
                <a:ext uri="{FF2B5EF4-FFF2-40B4-BE49-F238E27FC236}">
                  <a16:creationId xmlns:a16="http://schemas.microsoft.com/office/drawing/2014/main" id="{C5DCA915-1744-4E5F-9688-429BC76C8410}"/>
                </a:ext>
              </a:extLst>
            </p:cNvPr>
            <p:cNvCxnSpPr/>
            <p:nvPr/>
          </p:nvCxnSpPr>
          <p:spPr>
            <a:xfrm>
              <a:off x="1793713" y="3989070"/>
              <a:ext cx="2286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>
              <a:extLst>
                <a:ext uri="{FF2B5EF4-FFF2-40B4-BE49-F238E27FC236}">
                  <a16:creationId xmlns:a16="http://schemas.microsoft.com/office/drawing/2014/main" id="{30C5C939-D6AD-45E4-AFA7-81157AA5B555}"/>
                </a:ext>
              </a:extLst>
            </p:cNvPr>
            <p:cNvCxnSpPr/>
            <p:nvPr/>
          </p:nvCxnSpPr>
          <p:spPr>
            <a:xfrm>
              <a:off x="1793713" y="4315298"/>
              <a:ext cx="2286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chte verbindingslijn 57">
              <a:extLst>
                <a:ext uri="{FF2B5EF4-FFF2-40B4-BE49-F238E27FC236}">
                  <a16:creationId xmlns:a16="http://schemas.microsoft.com/office/drawing/2014/main" id="{DA9CE1E0-2DF0-4479-9E56-B4EC5797FC5C}"/>
                </a:ext>
              </a:extLst>
            </p:cNvPr>
            <p:cNvCxnSpPr/>
            <p:nvPr/>
          </p:nvCxnSpPr>
          <p:spPr>
            <a:xfrm>
              <a:off x="1793711" y="4641525"/>
              <a:ext cx="2286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chte verbindingslijn 58">
              <a:extLst>
                <a:ext uri="{FF2B5EF4-FFF2-40B4-BE49-F238E27FC236}">
                  <a16:creationId xmlns:a16="http://schemas.microsoft.com/office/drawing/2014/main" id="{08665249-ADE3-4969-92FC-022260FDB0D8}"/>
                </a:ext>
              </a:extLst>
            </p:cNvPr>
            <p:cNvCxnSpPr/>
            <p:nvPr/>
          </p:nvCxnSpPr>
          <p:spPr>
            <a:xfrm>
              <a:off x="1793713" y="4967764"/>
              <a:ext cx="2286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chte verbindingslijn 59">
              <a:extLst>
                <a:ext uri="{FF2B5EF4-FFF2-40B4-BE49-F238E27FC236}">
                  <a16:creationId xmlns:a16="http://schemas.microsoft.com/office/drawing/2014/main" id="{E5086EE6-EBE1-4BAB-80FA-688DF12A27D8}"/>
                </a:ext>
              </a:extLst>
            </p:cNvPr>
            <p:cNvCxnSpPr/>
            <p:nvPr/>
          </p:nvCxnSpPr>
          <p:spPr>
            <a:xfrm>
              <a:off x="1793709" y="5294001"/>
              <a:ext cx="2286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Rechte verbindingslijn 60">
              <a:extLst>
                <a:ext uri="{FF2B5EF4-FFF2-40B4-BE49-F238E27FC236}">
                  <a16:creationId xmlns:a16="http://schemas.microsoft.com/office/drawing/2014/main" id="{FFA2524A-E182-470B-ACA8-70CC81BE8CC3}"/>
                </a:ext>
              </a:extLst>
            </p:cNvPr>
            <p:cNvCxnSpPr/>
            <p:nvPr/>
          </p:nvCxnSpPr>
          <p:spPr>
            <a:xfrm>
              <a:off x="1793709" y="5620234"/>
              <a:ext cx="2286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echte verbindingslijn 61">
              <a:extLst>
                <a:ext uri="{FF2B5EF4-FFF2-40B4-BE49-F238E27FC236}">
                  <a16:creationId xmlns:a16="http://schemas.microsoft.com/office/drawing/2014/main" id="{AD2CDEF1-3C34-4A42-9D10-2687DD17F30D}"/>
                </a:ext>
              </a:extLst>
            </p:cNvPr>
            <p:cNvCxnSpPr/>
            <p:nvPr/>
          </p:nvCxnSpPr>
          <p:spPr>
            <a:xfrm>
              <a:off x="1793709" y="5946468"/>
              <a:ext cx="2286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26E52B8D-78A5-4428-9C35-37310F0AAEC4}"/>
                </a:ext>
              </a:extLst>
            </p:cNvPr>
            <p:cNvCxnSpPr/>
            <p:nvPr/>
          </p:nvCxnSpPr>
          <p:spPr>
            <a:xfrm>
              <a:off x="1793240" y="3662840"/>
              <a:ext cx="2286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142C48A5-15A5-4A38-8505-3338B2A289E3}"/>
                </a:ext>
              </a:extLst>
            </p:cNvPr>
            <p:cNvCxnSpPr/>
            <p:nvPr/>
          </p:nvCxnSpPr>
          <p:spPr>
            <a:xfrm>
              <a:off x="1793713" y="3336588"/>
              <a:ext cx="2286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C4EFD067-335B-4716-82D2-2FDFD3859744}"/>
                </a:ext>
              </a:extLst>
            </p:cNvPr>
            <p:cNvCxnSpPr/>
            <p:nvPr/>
          </p:nvCxnSpPr>
          <p:spPr>
            <a:xfrm>
              <a:off x="1793713" y="3010347"/>
              <a:ext cx="2286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E391386A-4616-412B-A388-F285C70C1ADA}"/>
                </a:ext>
              </a:extLst>
            </p:cNvPr>
            <p:cNvCxnSpPr/>
            <p:nvPr/>
          </p:nvCxnSpPr>
          <p:spPr>
            <a:xfrm>
              <a:off x="1793711" y="2684117"/>
              <a:ext cx="2286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Rechte verbindingslijn 90">
            <a:extLst>
              <a:ext uri="{FF2B5EF4-FFF2-40B4-BE49-F238E27FC236}">
                <a16:creationId xmlns:a16="http://schemas.microsoft.com/office/drawing/2014/main" id="{860DDF49-0A77-46FA-B121-74B2DC14716E}"/>
              </a:ext>
            </a:extLst>
          </p:cNvPr>
          <p:cNvCxnSpPr/>
          <p:nvPr/>
        </p:nvCxnSpPr>
        <p:spPr>
          <a:xfrm rot="5400000">
            <a:off x="9693339" y="6144268"/>
            <a:ext cx="2286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echte verbindingslijn 91">
            <a:extLst>
              <a:ext uri="{FF2B5EF4-FFF2-40B4-BE49-F238E27FC236}">
                <a16:creationId xmlns:a16="http://schemas.microsoft.com/office/drawing/2014/main" id="{BDEABAB7-DBA4-426A-B191-C6AD54EBE84A}"/>
              </a:ext>
            </a:extLst>
          </p:cNvPr>
          <p:cNvCxnSpPr/>
          <p:nvPr/>
        </p:nvCxnSpPr>
        <p:spPr>
          <a:xfrm rot="5400000">
            <a:off x="9367106" y="6144268"/>
            <a:ext cx="2286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Groep 134">
            <a:extLst>
              <a:ext uri="{FF2B5EF4-FFF2-40B4-BE49-F238E27FC236}">
                <a16:creationId xmlns:a16="http://schemas.microsoft.com/office/drawing/2014/main" id="{97910807-39A3-4578-816C-2113B5969D99}"/>
              </a:ext>
            </a:extLst>
          </p:cNvPr>
          <p:cNvGrpSpPr/>
          <p:nvPr/>
        </p:nvGrpSpPr>
        <p:grpSpPr>
          <a:xfrm>
            <a:off x="2487182" y="6258399"/>
            <a:ext cx="7732900" cy="311167"/>
            <a:chOff x="1892822" y="6166959"/>
            <a:chExt cx="7732900" cy="311167"/>
          </a:xfrm>
        </p:grpSpPr>
        <p:sp>
          <p:nvSpPr>
            <p:cNvPr id="68" name="Tekstvak 67">
              <a:extLst>
                <a:ext uri="{FF2B5EF4-FFF2-40B4-BE49-F238E27FC236}">
                  <a16:creationId xmlns:a16="http://schemas.microsoft.com/office/drawing/2014/main" id="{3EBF4160-0F53-472D-B9F3-CE8F97394947}"/>
                </a:ext>
              </a:extLst>
            </p:cNvPr>
            <p:cNvSpPr txBox="1"/>
            <p:nvPr/>
          </p:nvSpPr>
          <p:spPr>
            <a:xfrm>
              <a:off x="1892822" y="616696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9" name="Tekstvak 68">
              <a:extLst>
                <a:ext uri="{FF2B5EF4-FFF2-40B4-BE49-F238E27FC236}">
                  <a16:creationId xmlns:a16="http://schemas.microsoft.com/office/drawing/2014/main" id="{472E993F-BEE4-471A-8459-9F884C2CCB60}"/>
                </a:ext>
              </a:extLst>
            </p:cNvPr>
            <p:cNvSpPr txBox="1"/>
            <p:nvPr/>
          </p:nvSpPr>
          <p:spPr>
            <a:xfrm>
              <a:off x="2218608" y="616861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70" name="Tekstvak 69">
              <a:extLst>
                <a:ext uri="{FF2B5EF4-FFF2-40B4-BE49-F238E27FC236}">
                  <a16:creationId xmlns:a16="http://schemas.microsoft.com/office/drawing/2014/main" id="{3BA8D0F5-C5E3-4921-83F6-B5E547B4689C}"/>
                </a:ext>
              </a:extLst>
            </p:cNvPr>
            <p:cNvSpPr txBox="1"/>
            <p:nvPr/>
          </p:nvSpPr>
          <p:spPr>
            <a:xfrm>
              <a:off x="2545288" y="6166959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71" name="Tekstvak 70">
              <a:extLst>
                <a:ext uri="{FF2B5EF4-FFF2-40B4-BE49-F238E27FC236}">
                  <a16:creationId xmlns:a16="http://schemas.microsoft.com/office/drawing/2014/main" id="{53DC6720-0AE5-47EC-968C-0E388F2E4C16}"/>
                </a:ext>
              </a:extLst>
            </p:cNvPr>
            <p:cNvSpPr txBox="1"/>
            <p:nvPr/>
          </p:nvSpPr>
          <p:spPr>
            <a:xfrm>
              <a:off x="2821382" y="6169989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72" name="Tekstvak 71">
              <a:extLst>
                <a:ext uri="{FF2B5EF4-FFF2-40B4-BE49-F238E27FC236}">
                  <a16:creationId xmlns:a16="http://schemas.microsoft.com/office/drawing/2014/main" id="{4BDE7105-A039-4D6C-B3C9-043EBBEE2CC3}"/>
                </a:ext>
              </a:extLst>
            </p:cNvPr>
            <p:cNvSpPr txBox="1"/>
            <p:nvPr/>
          </p:nvSpPr>
          <p:spPr>
            <a:xfrm>
              <a:off x="3147611" y="6169990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73" name="Tekstvak 72">
              <a:extLst>
                <a:ext uri="{FF2B5EF4-FFF2-40B4-BE49-F238E27FC236}">
                  <a16:creationId xmlns:a16="http://schemas.microsoft.com/office/drawing/2014/main" id="{9A6448DC-EED0-4488-AEF6-E32B632D1B9F}"/>
                </a:ext>
              </a:extLst>
            </p:cNvPr>
            <p:cNvSpPr txBox="1"/>
            <p:nvPr/>
          </p:nvSpPr>
          <p:spPr>
            <a:xfrm>
              <a:off x="3473789" y="6168572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74" name="Tekstvak 73">
              <a:extLst>
                <a:ext uri="{FF2B5EF4-FFF2-40B4-BE49-F238E27FC236}">
                  <a16:creationId xmlns:a16="http://schemas.microsoft.com/office/drawing/2014/main" id="{951F5630-A3F3-444F-A892-0B50E3E5BB6B}"/>
                </a:ext>
              </a:extLst>
            </p:cNvPr>
            <p:cNvSpPr txBox="1"/>
            <p:nvPr/>
          </p:nvSpPr>
          <p:spPr>
            <a:xfrm>
              <a:off x="3800004" y="6168561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75" name="Tekstvak 74">
              <a:extLst>
                <a:ext uri="{FF2B5EF4-FFF2-40B4-BE49-F238E27FC236}">
                  <a16:creationId xmlns:a16="http://schemas.microsoft.com/office/drawing/2014/main" id="{A1F19EB3-9B63-4A23-9C02-8E43DF119CF0}"/>
                </a:ext>
              </a:extLst>
            </p:cNvPr>
            <p:cNvSpPr txBox="1"/>
            <p:nvPr/>
          </p:nvSpPr>
          <p:spPr>
            <a:xfrm>
              <a:off x="4127209" y="6168561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  <p:sp>
          <p:nvSpPr>
            <p:cNvPr id="76" name="Tekstvak 75">
              <a:extLst>
                <a:ext uri="{FF2B5EF4-FFF2-40B4-BE49-F238E27FC236}">
                  <a16:creationId xmlns:a16="http://schemas.microsoft.com/office/drawing/2014/main" id="{B96F4C11-8806-4AAC-9C05-F7789D169854}"/>
                </a:ext>
              </a:extLst>
            </p:cNvPr>
            <p:cNvSpPr txBox="1"/>
            <p:nvPr/>
          </p:nvSpPr>
          <p:spPr>
            <a:xfrm>
              <a:off x="4453437" y="6168559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</a:t>
              </a:r>
            </a:p>
          </p:txBody>
        </p:sp>
        <p:sp>
          <p:nvSpPr>
            <p:cNvPr id="77" name="Tekstvak 76">
              <a:extLst>
                <a:ext uri="{FF2B5EF4-FFF2-40B4-BE49-F238E27FC236}">
                  <a16:creationId xmlns:a16="http://schemas.microsoft.com/office/drawing/2014/main" id="{FF7CA732-B5F2-4EAA-A5B1-09C0D379B602}"/>
                </a:ext>
              </a:extLst>
            </p:cNvPr>
            <p:cNvSpPr txBox="1"/>
            <p:nvPr/>
          </p:nvSpPr>
          <p:spPr>
            <a:xfrm>
              <a:off x="4779342" y="6168339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</a:t>
              </a:r>
            </a:p>
          </p:txBody>
        </p:sp>
        <p:sp>
          <p:nvSpPr>
            <p:cNvPr id="78" name="Tekstvak 77">
              <a:extLst>
                <a:ext uri="{FF2B5EF4-FFF2-40B4-BE49-F238E27FC236}">
                  <a16:creationId xmlns:a16="http://schemas.microsoft.com/office/drawing/2014/main" id="{1D9E1E87-ECA2-44FA-93E0-93F39831C267}"/>
                </a:ext>
              </a:extLst>
            </p:cNvPr>
            <p:cNvSpPr txBox="1"/>
            <p:nvPr/>
          </p:nvSpPr>
          <p:spPr>
            <a:xfrm>
              <a:off x="5105903" y="6168557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79" name="Tekstvak 78">
              <a:extLst>
                <a:ext uri="{FF2B5EF4-FFF2-40B4-BE49-F238E27FC236}">
                  <a16:creationId xmlns:a16="http://schemas.microsoft.com/office/drawing/2014/main" id="{27CCECEA-8FE6-40BF-9247-3AA1958F4802}"/>
                </a:ext>
              </a:extLst>
            </p:cNvPr>
            <p:cNvSpPr txBox="1"/>
            <p:nvPr/>
          </p:nvSpPr>
          <p:spPr>
            <a:xfrm>
              <a:off x="5432542" y="6168335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</a:t>
              </a:r>
            </a:p>
          </p:txBody>
        </p:sp>
        <p:sp>
          <p:nvSpPr>
            <p:cNvPr id="80" name="Tekstvak 79">
              <a:extLst>
                <a:ext uri="{FF2B5EF4-FFF2-40B4-BE49-F238E27FC236}">
                  <a16:creationId xmlns:a16="http://schemas.microsoft.com/office/drawing/2014/main" id="{B712BD6F-7AAF-49EC-B74F-AA2E858440C6}"/>
                </a:ext>
              </a:extLst>
            </p:cNvPr>
            <p:cNvSpPr txBox="1"/>
            <p:nvPr/>
          </p:nvSpPr>
          <p:spPr>
            <a:xfrm>
              <a:off x="5758371" y="6168557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48</a:t>
              </a:r>
            </a:p>
          </p:txBody>
        </p:sp>
        <p:sp>
          <p:nvSpPr>
            <p:cNvPr id="81" name="Tekstvak 80">
              <a:extLst>
                <a:ext uri="{FF2B5EF4-FFF2-40B4-BE49-F238E27FC236}">
                  <a16:creationId xmlns:a16="http://schemas.microsoft.com/office/drawing/2014/main" id="{567629CE-FAFA-4068-9C59-E073E6475DBC}"/>
                </a:ext>
              </a:extLst>
            </p:cNvPr>
            <p:cNvSpPr txBox="1"/>
            <p:nvPr/>
          </p:nvSpPr>
          <p:spPr>
            <a:xfrm>
              <a:off x="6085016" y="6168570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</a:t>
              </a:r>
            </a:p>
          </p:txBody>
        </p:sp>
        <p:sp>
          <p:nvSpPr>
            <p:cNvPr id="82" name="Tekstvak 81">
              <a:extLst>
                <a:ext uri="{FF2B5EF4-FFF2-40B4-BE49-F238E27FC236}">
                  <a16:creationId xmlns:a16="http://schemas.microsoft.com/office/drawing/2014/main" id="{2083D6C4-5221-49DF-97A7-2FFFAFD049D6}"/>
                </a:ext>
              </a:extLst>
            </p:cNvPr>
            <p:cNvSpPr txBox="1"/>
            <p:nvPr/>
          </p:nvSpPr>
          <p:spPr>
            <a:xfrm>
              <a:off x="6410746" y="6168561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</a:t>
              </a:r>
            </a:p>
          </p:txBody>
        </p:sp>
        <p:sp>
          <p:nvSpPr>
            <p:cNvPr id="83" name="Tekstvak 82">
              <a:extLst>
                <a:ext uri="{FF2B5EF4-FFF2-40B4-BE49-F238E27FC236}">
                  <a16:creationId xmlns:a16="http://schemas.microsoft.com/office/drawing/2014/main" id="{8E070514-41C6-4E4C-B63D-5141E6699771}"/>
                </a:ext>
              </a:extLst>
            </p:cNvPr>
            <p:cNvSpPr txBox="1"/>
            <p:nvPr/>
          </p:nvSpPr>
          <p:spPr>
            <a:xfrm>
              <a:off x="6734602" y="6168335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84" name="Tekstvak 83">
              <a:extLst>
                <a:ext uri="{FF2B5EF4-FFF2-40B4-BE49-F238E27FC236}">
                  <a16:creationId xmlns:a16="http://schemas.microsoft.com/office/drawing/2014/main" id="{E084E64B-6944-40FD-9B2E-96D056313993}"/>
                </a:ext>
              </a:extLst>
            </p:cNvPr>
            <p:cNvSpPr txBox="1"/>
            <p:nvPr/>
          </p:nvSpPr>
          <p:spPr>
            <a:xfrm>
              <a:off x="7391684" y="6169993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68</a:t>
              </a:r>
            </a:p>
          </p:txBody>
        </p:sp>
        <p:sp>
          <p:nvSpPr>
            <p:cNvPr id="85" name="Tekstvak 84">
              <a:extLst>
                <a:ext uri="{FF2B5EF4-FFF2-40B4-BE49-F238E27FC236}">
                  <a16:creationId xmlns:a16="http://schemas.microsoft.com/office/drawing/2014/main" id="{F05C1D0F-2619-449D-9131-93B3A189DBFE}"/>
                </a:ext>
              </a:extLst>
            </p:cNvPr>
            <p:cNvSpPr txBox="1"/>
            <p:nvPr/>
          </p:nvSpPr>
          <p:spPr>
            <a:xfrm>
              <a:off x="8044296" y="6168339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76</a:t>
              </a:r>
            </a:p>
          </p:txBody>
        </p:sp>
        <p:sp>
          <p:nvSpPr>
            <p:cNvPr id="98" name="Tekstvak 97">
              <a:extLst>
                <a:ext uri="{FF2B5EF4-FFF2-40B4-BE49-F238E27FC236}">
                  <a16:creationId xmlns:a16="http://schemas.microsoft.com/office/drawing/2014/main" id="{56FDBCD8-24F1-4EDF-8630-6F8B0EC369A3}"/>
                </a:ext>
              </a:extLst>
            </p:cNvPr>
            <p:cNvSpPr txBox="1"/>
            <p:nvPr/>
          </p:nvSpPr>
          <p:spPr>
            <a:xfrm>
              <a:off x="7060836" y="6168329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64</a:t>
              </a:r>
            </a:p>
          </p:txBody>
        </p:sp>
        <p:sp>
          <p:nvSpPr>
            <p:cNvPr id="99" name="Tekstvak 98">
              <a:extLst>
                <a:ext uri="{FF2B5EF4-FFF2-40B4-BE49-F238E27FC236}">
                  <a16:creationId xmlns:a16="http://schemas.microsoft.com/office/drawing/2014/main" id="{82043523-29CD-4CAD-BE15-7AB362CD2DA7}"/>
                </a:ext>
              </a:extLst>
            </p:cNvPr>
            <p:cNvSpPr txBox="1"/>
            <p:nvPr/>
          </p:nvSpPr>
          <p:spPr>
            <a:xfrm>
              <a:off x="7717671" y="6169570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72</a:t>
              </a:r>
            </a:p>
          </p:txBody>
        </p:sp>
        <p:sp>
          <p:nvSpPr>
            <p:cNvPr id="100" name="Tekstvak 99">
              <a:extLst>
                <a:ext uri="{FF2B5EF4-FFF2-40B4-BE49-F238E27FC236}">
                  <a16:creationId xmlns:a16="http://schemas.microsoft.com/office/drawing/2014/main" id="{04B30D91-BE35-49B6-B5B1-0A8BCBD5434E}"/>
                </a:ext>
              </a:extLst>
            </p:cNvPr>
            <p:cNvSpPr txBox="1"/>
            <p:nvPr/>
          </p:nvSpPr>
          <p:spPr>
            <a:xfrm>
              <a:off x="8369279" y="6166959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</a:p>
          </p:txBody>
        </p:sp>
        <p:sp>
          <p:nvSpPr>
            <p:cNvPr id="101" name="Tekstvak 100">
              <a:extLst>
                <a:ext uri="{FF2B5EF4-FFF2-40B4-BE49-F238E27FC236}">
                  <a16:creationId xmlns:a16="http://schemas.microsoft.com/office/drawing/2014/main" id="{D397C3F7-E74E-4B6F-BA32-20385ACD34AC}"/>
                </a:ext>
              </a:extLst>
            </p:cNvPr>
            <p:cNvSpPr txBox="1"/>
            <p:nvPr/>
          </p:nvSpPr>
          <p:spPr>
            <a:xfrm>
              <a:off x="8695486" y="6170349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84</a:t>
              </a:r>
            </a:p>
          </p:txBody>
        </p:sp>
        <p:sp>
          <p:nvSpPr>
            <p:cNvPr id="102" name="Tekstvak 101">
              <a:extLst>
                <a:ext uri="{FF2B5EF4-FFF2-40B4-BE49-F238E27FC236}">
                  <a16:creationId xmlns:a16="http://schemas.microsoft.com/office/drawing/2014/main" id="{BE0EF1C9-55B5-4D42-98F9-141F07327C07}"/>
                </a:ext>
              </a:extLst>
            </p:cNvPr>
            <p:cNvSpPr txBox="1"/>
            <p:nvPr/>
          </p:nvSpPr>
          <p:spPr>
            <a:xfrm>
              <a:off x="9022672" y="6168808"/>
              <a:ext cx="6030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88 </a:t>
              </a:r>
              <a:r>
                <a:rPr lang="nl-NL" sz="14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Jr</a:t>
              </a:r>
              <a:endParaRPr lang="nl-NL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3" name="Tekstvak 102">
            <a:extLst>
              <a:ext uri="{FF2B5EF4-FFF2-40B4-BE49-F238E27FC236}">
                <a16:creationId xmlns:a16="http://schemas.microsoft.com/office/drawing/2014/main" id="{39632B61-8AA5-4A1B-9010-E4AD8F64F93B}"/>
              </a:ext>
            </a:extLst>
          </p:cNvPr>
          <p:cNvSpPr txBox="1"/>
          <p:nvPr/>
        </p:nvSpPr>
        <p:spPr>
          <a:xfrm>
            <a:off x="10307523" y="5881487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Leeftijd</a:t>
            </a:r>
          </a:p>
        </p:txBody>
      </p:sp>
      <p:sp>
        <p:nvSpPr>
          <p:cNvPr id="104" name="Tekstvak 103">
            <a:extLst>
              <a:ext uri="{FF2B5EF4-FFF2-40B4-BE49-F238E27FC236}">
                <a16:creationId xmlns:a16="http://schemas.microsoft.com/office/drawing/2014/main" id="{61231665-0355-4F43-8E57-39C8907B7268}"/>
              </a:ext>
            </a:extLst>
          </p:cNvPr>
          <p:cNvSpPr txBox="1"/>
          <p:nvPr/>
        </p:nvSpPr>
        <p:spPr>
          <a:xfrm>
            <a:off x="847629" y="1911628"/>
            <a:ext cx="1768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Motorisch Niveau</a:t>
            </a:r>
          </a:p>
        </p:txBody>
      </p:sp>
      <p:cxnSp>
        <p:nvCxnSpPr>
          <p:cNvPr id="106" name="Rechte verbindingslijn 105">
            <a:extLst>
              <a:ext uri="{FF2B5EF4-FFF2-40B4-BE49-F238E27FC236}">
                <a16:creationId xmlns:a16="http://schemas.microsoft.com/office/drawing/2014/main" id="{62716D4C-6863-41F3-8363-C96AAFFE5BEE}"/>
              </a:ext>
            </a:extLst>
          </p:cNvPr>
          <p:cNvCxnSpPr/>
          <p:nvPr/>
        </p:nvCxnSpPr>
        <p:spPr>
          <a:xfrm>
            <a:off x="4666093" y="4732021"/>
            <a:ext cx="522000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kstvak 106">
            <a:extLst>
              <a:ext uri="{FF2B5EF4-FFF2-40B4-BE49-F238E27FC236}">
                <a16:creationId xmlns:a16="http://schemas.microsoft.com/office/drawing/2014/main" id="{E02FAD6D-2CA2-4647-A4EC-F4497641DAB9}"/>
              </a:ext>
            </a:extLst>
          </p:cNvPr>
          <p:cNvSpPr txBox="1"/>
          <p:nvPr/>
        </p:nvSpPr>
        <p:spPr>
          <a:xfrm>
            <a:off x="1398678" y="4564844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</a:t>
            </a:r>
          </a:p>
        </p:txBody>
      </p:sp>
      <p:cxnSp>
        <p:nvCxnSpPr>
          <p:cNvPr id="112" name="Rechte verbindingslijn 111">
            <a:extLst>
              <a:ext uri="{FF2B5EF4-FFF2-40B4-BE49-F238E27FC236}">
                <a16:creationId xmlns:a16="http://schemas.microsoft.com/office/drawing/2014/main" id="{54F50B97-B76F-4471-9E6D-EAC512941897}"/>
              </a:ext>
            </a:extLst>
          </p:cNvPr>
          <p:cNvCxnSpPr/>
          <p:nvPr/>
        </p:nvCxnSpPr>
        <p:spPr>
          <a:xfrm>
            <a:off x="4657805" y="2402582"/>
            <a:ext cx="0" cy="3636000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Rechte verbindingslijn 112">
            <a:extLst>
              <a:ext uri="{FF2B5EF4-FFF2-40B4-BE49-F238E27FC236}">
                <a16:creationId xmlns:a16="http://schemas.microsoft.com/office/drawing/2014/main" id="{16F0F263-0561-4B54-8F9B-7FF010E7EDBD}"/>
              </a:ext>
            </a:extLst>
          </p:cNvPr>
          <p:cNvCxnSpPr/>
          <p:nvPr/>
        </p:nvCxnSpPr>
        <p:spPr>
          <a:xfrm>
            <a:off x="6696155" y="2394962"/>
            <a:ext cx="0" cy="3636000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kstvak 113">
            <a:extLst>
              <a:ext uri="{FF2B5EF4-FFF2-40B4-BE49-F238E27FC236}">
                <a16:creationId xmlns:a16="http://schemas.microsoft.com/office/drawing/2014/main" id="{317843BB-36F0-49B6-B3AA-7490FF1C7692}"/>
              </a:ext>
            </a:extLst>
          </p:cNvPr>
          <p:cNvSpPr txBox="1"/>
          <p:nvPr/>
        </p:nvSpPr>
        <p:spPr>
          <a:xfrm>
            <a:off x="4465998" y="213836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15" name="Tekstvak 114">
            <a:extLst>
              <a:ext uri="{FF2B5EF4-FFF2-40B4-BE49-F238E27FC236}">
                <a16:creationId xmlns:a16="http://schemas.microsoft.com/office/drawing/2014/main" id="{66096654-3F6E-4787-BA26-785FDDE00CC7}"/>
              </a:ext>
            </a:extLst>
          </p:cNvPr>
          <p:cNvSpPr txBox="1"/>
          <p:nvPr/>
        </p:nvSpPr>
        <p:spPr>
          <a:xfrm>
            <a:off x="6506756" y="213836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grpSp>
        <p:nvGrpSpPr>
          <p:cNvPr id="124" name="Groep 123">
            <a:extLst>
              <a:ext uri="{FF2B5EF4-FFF2-40B4-BE49-F238E27FC236}">
                <a16:creationId xmlns:a16="http://schemas.microsoft.com/office/drawing/2014/main" id="{7D500B7D-B2DB-44F5-A316-BF623546C16A}"/>
              </a:ext>
            </a:extLst>
          </p:cNvPr>
          <p:cNvGrpSpPr/>
          <p:nvPr/>
        </p:nvGrpSpPr>
        <p:grpSpPr>
          <a:xfrm>
            <a:off x="2616200" y="2891790"/>
            <a:ext cx="6699346" cy="3132000"/>
            <a:chOff x="2021840" y="2800350"/>
            <a:chExt cx="6699346" cy="3132000"/>
          </a:xfrm>
        </p:grpSpPr>
        <p:cxnSp>
          <p:nvCxnSpPr>
            <p:cNvPr id="109" name="Rechte verbindingslijn 108">
              <a:extLst>
                <a:ext uri="{FF2B5EF4-FFF2-40B4-BE49-F238E27FC236}">
                  <a16:creationId xmlns:a16="http://schemas.microsoft.com/office/drawing/2014/main" id="{917D15ED-F646-4FED-A37F-413F6C6E42D0}"/>
                </a:ext>
              </a:extLst>
            </p:cNvPr>
            <p:cNvCxnSpPr/>
            <p:nvPr/>
          </p:nvCxnSpPr>
          <p:spPr>
            <a:xfrm flipV="1">
              <a:off x="2021840" y="2800350"/>
              <a:ext cx="2052000" cy="3132000"/>
            </a:xfrm>
            <a:prstGeom prst="line">
              <a:avLst/>
            </a:prstGeom>
            <a:ln w="317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Rechte verbindingslijn 115">
              <a:extLst>
                <a:ext uri="{FF2B5EF4-FFF2-40B4-BE49-F238E27FC236}">
                  <a16:creationId xmlns:a16="http://schemas.microsoft.com/office/drawing/2014/main" id="{8890946D-C4D7-4577-BD9A-FC520C9E3672}"/>
                </a:ext>
              </a:extLst>
            </p:cNvPr>
            <p:cNvCxnSpPr>
              <a:cxnSpLocks/>
            </p:cNvCxnSpPr>
            <p:nvPr/>
          </p:nvCxnSpPr>
          <p:spPr>
            <a:xfrm>
              <a:off x="4056621" y="2800350"/>
              <a:ext cx="2047494" cy="297180"/>
            </a:xfrm>
            <a:prstGeom prst="line">
              <a:avLst/>
            </a:prstGeom>
            <a:ln w="317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Rechte verbindingslijn 118">
              <a:extLst>
                <a:ext uri="{FF2B5EF4-FFF2-40B4-BE49-F238E27FC236}">
                  <a16:creationId xmlns:a16="http://schemas.microsoft.com/office/drawing/2014/main" id="{9E3DBA11-719E-4082-8D83-2BA2B6104227}"/>
                </a:ext>
              </a:extLst>
            </p:cNvPr>
            <p:cNvCxnSpPr>
              <a:cxnSpLocks/>
            </p:cNvCxnSpPr>
            <p:nvPr/>
          </p:nvCxnSpPr>
          <p:spPr>
            <a:xfrm>
              <a:off x="6085016" y="3098526"/>
              <a:ext cx="2636170" cy="1542055"/>
            </a:xfrm>
            <a:prstGeom prst="line">
              <a:avLst/>
            </a:prstGeom>
            <a:ln w="317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Tekstvak 121">
            <a:extLst>
              <a:ext uri="{FF2B5EF4-FFF2-40B4-BE49-F238E27FC236}">
                <a16:creationId xmlns:a16="http://schemas.microsoft.com/office/drawing/2014/main" id="{A9ABC6F6-9A24-4255-A3FF-59730E54391A}"/>
              </a:ext>
            </a:extLst>
          </p:cNvPr>
          <p:cNvSpPr txBox="1"/>
          <p:nvPr/>
        </p:nvSpPr>
        <p:spPr>
          <a:xfrm>
            <a:off x="9126147" y="213788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FA422ACC-5277-44EE-A6B2-141F94E73C08}"/>
              </a:ext>
            </a:extLst>
          </p:cNvPr>
          <p:cNvGrpSpPr/>
          <p:nvPr/>
        </p:nvGrpSpPr>
        <p:grpSpPr>
          <a:xfrm>
            <a:off x="2608580" y="3633364"/>
            <a:ext cx="6699346" cy="2405667"/>
            <a:chOff x="2608580" y="3633364"/>
            <a:chExt cx="6699346" cy="2405667"/>
          </a:xfrm>
        </p:grpSpPr>
        <p:cxnSp>
          <p:nvCxnSpPr>
            <p:cNvPr id="126" name="Rechte verbindingslijn 125">
              <a:extLst>
                <a:ext uri="{FF2B5EF4-FFF2-40B4-BE49-F238E27FC236}">
                  <a16:creationId xmlns:a16="http://schemas.microsoft.com/office/drawing/2014/main" id="{87F74606-AC34-4A4C-8B8F-D5F93ABA82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8580" y="3633364"/>
              <a:ext cx="2049225" cy="2405667"/>
            </a:xfrm>
            <a:prstGeom prst="line">
              <a:avLst/>
            </a:prstGeom>
            <a:ln w="31750">
              <a:solidFill>
                <a:srgbClr val="99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Rechte verbindingslijn 126">
              <a:extLst>
                <a:ext uri="{FF2B5EF4-FFF2-40B4-BE49-F238E27FC236}">
                  <a16:creationId xmlns:a16="http://schemas.microsoft.com/office/drawing/2014/main" id="{EFB6008E-8F25-4517-BE91-7C03C5015BDC}"/>
                </a:ext>
              </a:extLst>
            </p:cNvPr>
            <p:cNvCxnSpPr>
              <a:cxnSpLocks/>
            </p:cNvCxnSpPr>
            <p:nvPr/>
          </p:nvCxnSpPr>
          <p:spPr>
            <a:xfrm>
              <a:off x="4643361" y="3636703"/>
              <a:ext cx="2047494" cy="297180"/>
            </a:xfrm>
            <a:prstGeom prst="line">
              <a:avLst/>
            </a:prstGeom>
            <a:ln w="31750">
              <a:solidFill>
                <a:srgbClr val="99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Rechte verbindingslijn 127">
              <a:extLst>
                <a:ext uri="{FF2B5EF4-FFF2-40B4-BE49-F238E27FC236}">
                  <a16:creationId xmlns:a16="http://schemas.microsoft.com/office/drawing/2014/main" id="{4AC7A5A9-2B20-4BBE-8C45-378691C6B773}"/>
                </a:ext>
              </a:extLst>
            </p:cNvPr>
            <p:cNvCxnSpPr>
              <a:cxnSpLocks/>
            </p:cNvCxnSpPr>
            <p:nvPr/>
          </p:nvCxnSpPr>
          <p:spPr>
            <a:xfrm>
              <a:off x="6671756" y="3934879"/>
              <a:ext cx="2636170" cy="1542055"/>
            </a:xfrm>
            <a:prstGeom prst="line">
              <a:avLst/>
            </a:prstGeom>
            <a:ln w="31750">
              <a:solidFill>
                <a:srgbClr val="99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Rechthoek 130">
            <a:extLst>
              <a:ext uri="{FF2B5EF4-FFF2-40B4-BE49-F238E27FC236}">
                <a16:creationId xmlns:a16="http://schemas.microsoft.com/office/drawing/2014/main" id="{5D67928F-7223-4B5D-A4C4-604E057F3905}"/>
              </a:ext>
            </a:extLst>
          </p:cNvPr>
          <p:cNvSpPr/>
          <p:nvPr/>
        </p:nvSpPr>
        <p:spPr>
          <a:xfrm>
            <a:off x="7830948" y="4744929"/>
            <a:ext cx="1752471" cy="9435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1" name="Rechte verbindingslijn 120">
            <a:extLst>
              <a:ext uri="{FF2B5EF4-FFF2-40B4-BE49-F238E27FC236}">
                <a16:creationId xmlns:a16="http://schemas.microsoft.com/office/drawing/2014/main" id="{53D74D9E-CFCC-4CD0-A0A0-D4D9C0B0718C}"/>
              </a:ext>
            </a:extLst>
          </p:cNvPr>
          <p:cNvCxnSpPr/>
          <p:nvPr/>
        </p:nvCxnSpPr>
        <p:spPr>
          <a:xfrm>
            <a:off x="9315546" y="2394485"/>
            <a:ext cx="0" cy="3636000"/>
          </a:xfrm>
          <a:prstGeom prst="line">
            <a:avLst/>
          </a:prstGeom>
          <a:ln w="127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kstvak 131">
            <a:extLst>
              <a:ext uri="{FF2B5EF4-FFF2-40B4-BE49-F238E27FC236}">
                <a16:creationId xmlns:a16="http://schemas.microsoft.com/office/drawing/2014/main" id="{2694A52E-7E77-4CA4-9B05-2EE0AA05AE15}"/>
              </a:ext>
            </a:extLst>
          </p:cNvPr>
          <p:cNvSpPr txBox="1"/>
          <p:nvPr/>
        </p:nvSpPr>
        <p:spPr>
          <a:xfrm>
            <a:off x="7874868" y="212868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rgbClr val="CFD5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cxnSp>
        <p:nvCxnSpPr>
          <p:cNvPr id="133" name="Rechte verbindingslijn 132">
            <a:extLst>
              <a:ext uri="{FF2B5EF4-FFF2-40B4-BE49-F238E27FC236}">
                <a16:creationId xmlns:a16="http://schemas.microsoft.com/office/drawing/2014/main" id="{9EC073E3-4759-4F30-AE4F-9C240FBA4526}"/>
              </a:ext>
            </a:extLst>
          </p:cNvPr>
          <p:cNvCxnSpPr/>
          <p:nvPr/>
        </p:nvCxnSpPr>
        <p:spPr>
          <a:xfrm>
            <a:off x="8064267" y="2385281"/>
            <a:ext cx="0" cy="3636000"/>
          </a:xfrm>
          <a:prstGeom prst="line">
            <a:avLst/>
          </a:prstGeom>
          <a:ln w="12700">
            <a:solidFill>
              <a:srgbClr val="CFD5E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kstballon: rechthoek 135">
            <a:extLst>
              <a:ext uri="{FF2B5EF4-FFF2-40B4-BE49-F238E27FC236}">
                <a16:creationId xmlns:a16="http://schemas.microsoft.com/office/drawing/2014/main" id="{27C202C6-58ED-4959-A17C-FF6E0FD40438}"/>
              </a:ext>
            </a:extLst>
          </p:cNvPr>
          <p:cNvSpPr/>
          <p:nvPr/>
        </p:nvSpPr>
        <p:spPr>
          <a:xfrm>
            <a:off x="3300015" y="2678385"/>
            <a:ext cx="955421" cy="432912"/>
          </a:xfrm>
          <a:prstGeom prst="wedgeRectCallout">
            <a:avLst>
              <a:gd name="adj1" fmla="val 50947"/>
              <a:gd name="adj2" fmla="val 131147"/>
            </a:avLst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♂ 1966</a:t>
            </a:r>
          </a:p>
        </p:txBody>
      </p:sp>
      <p:sp>
        <p:nvSpPr>
          <p:cNvPr id="137" name="Tekstballon: rechthoek 136">
            <a:extLst>
              <a:ext uri="{FF2B5EF4-FFF2-40B4-BE49-F238E27FC236}">
                <a16:creationId xmlns:a16="http://schemas.microsoft.com/office/drawing/2014/main" id="{7DA531DD-8C58-4E01-80AE-B89D49A95433}"/>
              </a:ext>
            </a:extLst>
          </p:cNvPr>
          <p:cNvSpPr/>
          <p:nvPr/>
        </p:nvSpPr>
        <p:spPr>
          <a:xfrm>
            <a:off x="3605278" y="5020434"/>
            <a:ext cx="955421" cy="432912"/>
          </a:xfrm>
          <a:prstGeom prst="wedgeRectCallout">
            <a:avLst>
              <a:gd name="adj1" fmla="val -32644"/>
              <a:gd name="adj2" fmla="val -124515"/>
            </a:avLst>
          </a:prstGeom>
          <a:solidFill>
            <a:srgbClr val="CFD5EA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♂ 2011</a:t>
            </a:r>
          </a:p>
        </p:txBody>
      </p:sp>
    </p:spTree>
    <p:extLst>
      <p:ext uri="{BB962C8B-B14F-4D97-AF65-F5344CB8AC3E}">
        <p14:creationId xmlns:p14="http://schemas.microsoft.com/office/powerpoint/2010/main" val="397362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</a:t>
            </a: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WAT IS HET</a:t>
            </a:r>
            <a:endParaRPr lang="en-GB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35380" y="6356350"/>
            <a:ext cx="2743200" cy="365125"/>
          </a:xfrm>
        </p:spPr>
        <p:txBody>
          <a:bodyPr/>
          <a:lstStyle/>
          <a:p>
            <a:fld id="{6A80B725-CA8C-4FE8-9806-DBB8922E9DA5}" type="slidenum">
              <a:rPr lang="nl-NL" smtClean="0"/>
              <a:t>6</a:t>
            </a:fld>
            <a:endParaRPr lang="nl-NL"/>
          </a:p>
        </p:txBody>
      </p:sp>
      <p:sp>
        <p:nvSpPr>
          <p:cNvPr id="5" name="Tekstvak 7">
            <a:extLst>
              <a:ext uri="{FF2B5EF4-FFF2-40B4-BE49-F238E27FC236}">
                <a16:creationId xmlns:a16="http://schemas.microsoft.com/office/drawing/2014/main" id="{266B67D9-5520-4695-9A66-DFFF1038D236}"/>
              </a:ext>
            </a:extLst>
          </p:cNvPr>
          <p:cNvSpPr txBox="1"/>
          <p:nvPr/>
        </p:nvSpPr>
        <p:spPr>
          <a:xfrm>
            <a:off x="441229" y="2199482"/>
            <a:ext cx="7717754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Gymnastiek!</a:t>
            </a:r>
          </a:p>
          <a:p>
            <a:pPr marL="514350" indent="-514350">
              <a:buFont typeface="+mj-lt"/>
              <a:buAutoNum type="arabicPeriod"/>
            </a:pPr>
            <a:endParaRPr lang="nl-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Bevorderen </a:t>
            </a:r>
            <a:r>
              <a:rPr lang="nl-NL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Basismotorische</a:t>
            </a:r>
            <a: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Vaardigheden:</a:t>
            </a:r>
          </a:p>
          <a:p>
            <a: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Coördinatie</a:t>
            </a:r>
          </a:p>
          <a:p>
            <a: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Uithoudingsvermogen</a:t>
            </a:r>
          </a:p>
          <a:p>
            <a: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Lenigheid</a:t>
            </a:r>
          </a:p>
          <a:p>
            <a: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Kracht</a:t>
            </a:r>
          </a:p>
          <a:p>
            <a: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Snelheid</a:t>
            </a:r>
          </a:p>
          <a:p>
            <a:endParaRPr lang="nl-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nl-NL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Nulmeeting</a:t>
            </a:r>
            <a: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1-Meeting &gt; Alleen F-jeugd</a:t>
            </a:r>
          </a:p>
        </p:txBody>
      </p:sp>
      <p:sp>
        <p:nvSpPr>
          <p:cNvPr id="3" name="Rectangle 2"/>
          <p:cNvSpPr/>
          <p:nvPr/>
        </p:nvSpPr>
        <p:spPr>
          <a:xfrm>
            <a:off x="4635795" y="1986822"/>
            <a:ext cx="7204908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99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DOEL:</a:t>
            </a:r>
          </a:p>
          <a:p>
            <a:pPr algn="ctr"/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‘HCN-JEUGD BREED MOTORISCH OPLEIDEN’</a:t>
            </a:r>
          </a:p>
        </p:txBody>
      </p:sp>
      <p:sp>
        <p:nvSpPr>
          <p:cNvPr id="7" name="Rectangle 6"/>
          <p:cNvSpPr/>
          <p:nvPr/>
        </p:nvSpPr>
        <p:spPr>
          <a:xfrm>
            <a:off x="6572451" y="4116421"/>
            <a:ext cx="5276001" cy="120032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99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KT: </a:t>
            </a:r>
            <a:r>
              <a:rPr lang="en-US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Betere</a:t>
            </a: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Jeugdsporters</a:t>
            </a:r>
            <a:endParaRPr lang="en-US" sz="3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99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MT: </a:t>
            </a:r>
            <a:r>
              <a:rPr lang="en-US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Blessurereductie</a:t>
            </a: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Overstap</a:t>
            </a: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Mogelijk</a:t>
            </a:r>
            <a:endParaRPr lang="en-US" sz="1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99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LT: </a:t>
            </a:r>
            <a:r>
              <a:rPr lang="en-US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Gezonder</a:t>
            </a: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Oud Worden</a:t>
            </a:r>
            <a:endParaRPr lang="en-US" sz="3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F4684E3-1427-4E1A-BE83-98139CE4F546}"/>
              </a:ext>
            </a:extLst>
          </p:cNvPr>
          <p:cNvSpPr txBox="1"/>
          <p:nvPr/>
        </p:nvSpPr>
        <p:spPr>
          <a:xfrm>
            <a:off x="9611862" y="5525611"/>
            <a:ext cx="2230932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 </a:t>
            </a:r>
            <a:r>
              <a:rPr lang="nl-N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Korte Termijn </a:t>
            </a:r>
          </a:p>
          <a:p>
            <a:r>
              <a:rPr lang="nl-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nl-N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Middellange Termijn</a:t>
            </a:r>
          </a:p>
          <a:p>
            <a:r>
              <a:rPr lang="nl-N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</a:t>
            </a:r>
            <a:r>
              <a:rPr lang="nl-N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Lange Termijn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75107E2-D078-4776-9E17-8FFEB6480D48}"/>
              </a:ext>
            </a:extLst>
          </p:cNvPr>
          <p:cNvSpPr txBox="1"/>
          <p:nvPr/>
        </p:nvSpPr>
        <p:spPr>
          <a:xfrm rot="20278383">
            <a:off x="352924" y="655790"/>
            <a:ext cx="2195729" cy="954107"/>
          </a:xfrm>
          <a:prstGeom prst="rect">
            <a:avLst/>
          </a:prstGeom>
          <a:solidFill>
            <a:srgbClr val="FF0000"/>
          </a:solidFill>
          <a:ln w="508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OPERATIE</a:t>
            </a:r>
          </a:p>
          <a:p>
            <a:pPr algn="ctr"/>
            <a:r>
              <a:rPr lang="nl-NL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 ATLEET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DAC860F-9907-4630-98E4-86D13B3A91A3}"/>
              </a:ext>
            </a:extLst>
          </p:cNvPr>
          <p:cNvSpPr txBox="1"/>
          <p:nvPr/>
        </p:nvSpPr>
        <p:spPr>
          <a:xfrm rot="1184061">
            <a:off x="9939527" y="782350"/>
            <a:ext cx="1898277" cy="523220"/>
          </a:xfrm>
          <a:prstGeom prst="rect">
            <a:avLst/>
          </a:prstGeom>
          <a:solidFill>
            <a:srgbClr val="FFFF00"/>
          </a:solidFill>
          <a:ln w="508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FILMPJE</a:t>
            </a:r>
          </a:p>
        </p:txBody>
      </p:sp>
    </p:spTree>
    <p:extLst>
      <p:ext uri="{BB962C8B-B14F-4D97-AF65-F5344CB8AC3E}">
        <p14:creationId xmlns:p14="http://schemas.microsoft.com/office/powerpoint/2010/main" val="288338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7894"/>
            <a:ext cx="10515600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</a:t>
            </a: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RESULTATEN 2018-2019</a:t>
            </a:r>
            <a:endParaRPr lang="en-GB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35380" y="6356350"/>
            <a:ext cx="2743200" cy="365125"/>
          </a:xfrm>
        </p:spPr>
        <p:txBody>
          <a:bodyPr/>
          <a:lstStyle/>
          <a:p>
            <a:fld id="{6A80B725-CA8C-4FE8-9806-DBB8922E9DA5}" type="slidenum">
              <a:rPr lang="nl-NL" smtClean="0"/>
              <a:t>7</a:t>
            </a:fld>
            <a:endParaRPr lang="nl-NL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632991"/>
              </p:ext>
            </p:extLst>
          </p:nvPr>
        </p:nvGraphicFramePr>
        <p:xfrm>
          <a:off x="1207311" y="1847994"/>
          <a:ext cx="3705637" cy="43513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1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8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15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0-meting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9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</a:t>
                      </a:r>
                      <a:r>
                        <a:rPr lang="en-GB" sz="11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1" i="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Bereik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Ranking </a:t>
                      </a:r>
                      <a:r>
                        <a:rPr lang="en-GB" sz="11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Geordend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Naam Kind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Uniform   7.7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   7.5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Oscar   7.5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Lima   7.4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Golf   7.1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Tango   7.0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Romeo   6.9</a:t>
                      </a:r>
                      <a:endParaRPr lang="en-GB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Alfa   6.9</a:t>
                      </a:r>
                      <a:endParaRPr lang="en-GB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Papa   6.9</a:t>
                      </a:r>
                      <a:endParaRPr lang="en-GB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Sierra   6.8</a:t>
                      </a:r>
                      <a:endParaRPr lang="en-GB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Bravo   6.6</a:t>
                      </a:r>
                      <a:endParaRPr lang="en-GB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Kilo   6.5</a:t>
                      </a:r>
                      <a:endParaRPr lang="en-GB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Quebec   6.5</a:t>
                      </a:r>
                      <a:endParaRPr lang="en-GB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Charlie   6.4</a:t>
                      </a:r>
                      <a:endParaRPr lang="en-GB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  6.3</a:t>
                      </a:r>
                      <a:endParaRPr lang="en-GB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Juliet   6.2</a:t>
                      </a:r>
                      <a:endParaRPr lang="en-GB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Foxtrot  6.1</a:t>
                      </a:r>
                      <a:endParaRPr lang="en-GB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Mike   5.7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   5.7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Echo   5.5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Hotel   4.4</a:t>
                      </a:r>
                      <a:endParaRPr lang="en-GB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64206"/>
              </p:ext>
            </p:extLst>
          </p:nvPr>
        </p:nvGraphicFramePr>
        <p:xfrm>
          <a:off x="5667089" y="1841129"/>
          <a:ext cx="5220445" cy="43596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9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9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8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715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1-Meting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23/24 </a:t>
                      </a:r>
                      <a:r>
                        <a:rPr lang="en-GB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Trgn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9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 </a:t>
                      </a:r>
                      <a:r>
                        <a:rPr lang="en-GB" sz="11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Bereik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Ranking </a:t>
                      </a:r>
                      <a:r>
                        <a:rPr lang="en-GB" sz="11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Geordend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Naam Kind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P/M R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Aanwezig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Uniform   7.8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Lima   7.6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Oscar   7.5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Sierra   7.4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Golf   7.4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 7.3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Tango   7.2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  7.1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Romeo   7.1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Papa   7.1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551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Alfa   7.0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Charlie   7.0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Quebec   7.0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Juliet   7.0</a:t>
                      </a:r>
                      <a:endParaRPr lang="en-GB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Foxtrot   6.8</a:t>
                      </a:r>
                      <a:endParaRPr lang="en-GB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   6.8</a:t>
                      </a:r>
                      <a:endParaRPr lang="en-GB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Mike 6.6</a:t>
                      </a:r>
                      <a:endParaRPr lang="en-GB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Kilo   6.6</a:t>
                      </a:r>
                      <a:endParaRPr lang="en-GB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Bravo   6.5</a:t>
                      </a:r>
                      <a:endParaRPr lang="en-GB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Echo   5.7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71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Hotel   4.5</a:t>
                      </a:r>
                      <a:endParaRPr lang="en-GB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8" marR="9358" marT="9358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97041" y="6369800"/>
            <a:ext cx="8500817" cy="369332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Opkomst:    </a:t>
            </a: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Incl. Vakantie </a:t>
            </a:r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80,3%   </a:t>
            </a: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Excl. Vakantie </a:t>
            </a:r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87,9%          </a:t>
            </a:r>
            <a:r>
              <a:rPr lang="nl-N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Blessures:   </a:t>
            </a: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Zeer Gering</a:t>
            </a:r>
          </a:p>
        </p:txBody>
      </p:sp>
    </p:spTree>
    <p:extLst>
      <p:ext uri="{BB962C8B-B14F-4D97-AF65-F5344CB8AC3E}">
        <p14:creationId xmlns:p14="http://schemas.microsoft.com/office/powerpoint/2010/main" val="98206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35380" y="6356350"/>
            <a:ext cx="2743200" cy="365125"/>
          </a:xfrm>
        </p:spPr>
        <p:txBody>
          <a:bodyPr/>
          <a:lstStyle/>
          <a:p>
            <a:fld id="{6A80B725-CA8C-4FE8-9806-DBB8922E9DA5}" type="slidenum">
              <a:rPr lang="nl-NL" smtClean="0"/>
              <a:t>8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20"/>
            <a:ext cx="12192000" cy="64585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JJDC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-GYMÉPROGRAMMA ’21-’22</a:t>
            </a:r>
            <a:endParaRPr lang="en-GB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1C5E76BF-56F2-4BE9-AA94-895FD000DC5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85872087"/>
              </p:ext>
            </p:extLst>
          </p:nvPr>
        </p:nvGraphicFramePr>
        <p:xfrm>
          <a:off x="581595" y="656470"/>
          <a:ext cx="11041380" cy="6190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0122">
                  <a:extLst>
                    <a:ext uri="{9D8B030D-6E8A-4147-A177-3AD203B41FA5}">
                      <a16:colId xmlns:a16="http://schemas.microsoft.com/office/drawing/2014/main" val="329177586"/>
                    </a:ext>
                  </a:extLst>
                </a:gridCol>
                <a:gridCol w="1620122">
                  <a:extLst>
                    <a:ext uri="{9D8B030D-6E8A-4147-A177-3AD203B41FA5}">
                      <a16:colId xmlns:a16="http://schemas.microsoft.com/office/drawing/2014/main" val="2755778066"/>
                    </a:ext>
                  </a:extLst>
                </a:gridCol>
                <a:gridCol w="1620122">
                  <a:extLst>
                    <a:ext uri="{9D8B030D-6E8A-4147-A177-3AD203B41FA5}">
                      <a16:colId xmlns:a16="http://schemas.microsoft.com/office/drawing/2014/main" val="3708013499"/>
                    </a:ext>
                  </a:extLst>
                </a:gridCol>
                <a:gridCol w="1620122">
                  <a:extLst>
                    <a:ext uri="{9D8B030D-6E8A-4147-A177-3AD203B41FA5}">
                      <a16:colId xmlns:a16="http://schemas.microsoft.com/office/drawing/2014/main" val="2443283169"/>
                    </a:ext>
                  </a:extLst>
                </a:gridCol>
                <a:gridCol w="1620122">
                  <a:extLst>
                    <a:ext uri="{9D8B030D-6E8A-4147-A177-3AD203B41FA5}">
                      <a16:colId xmlns:a16="http://schemas.microsoft.com/office/drawing/2014/main" val="240940384"/>
                    </a:ext>
                  </a:extLst>
                </a:gridCol>
                <a:gridCol w="660324">
                  <a:extLst>
                    <a:ext uri="{9D8B030D-6E8A-4147-A177-3AD203B41FA5}">
                      <a16:colId xmlns:a16="http://schemas.microsoft.com/office/drawing/2014/main" val="2316491356"/>
                    </a:ext>
                  </a:extLst>
                </a:gridCol>
                <a:gridCol w="1620122">
                  <a:extLst>
                    <a:ext uri="{9D8B030D-6E8A-4147-A177-3AD203B41FA5}">
                      <a16:colId xmlns:a16="http://schemas.microsoft.com/office/drawing/2014/main" val="4025705266"/>
                    </a:ext>
                  </a:extLst>
                </a:gridCol>
                <a:gridCol w="660324">
                  <a:extLst>
                    <a:ext uri="{9D8B030D-6E8A-4147-A177-3AD203B41FA5}">
                      <a16:colId xmlns:a16="http://schemas.microsoft.com/office/drawing/2014/main" val="2246815699"/>
                    </a:ext>
                  </a:extLst>
                </a:gridCol>
              </a:tblGrid>
              <a:tr h="462665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>
                          <a:effectLst/>
                        </a:rPr>
                        <a:t>MAA</a:t>
                      </a:r>
                      <a:endParaRPr lang="nl-NL" sz="1100" dirty="0">
                        <a:effectLst/>
                      </a:endParaRPr>
                    </a:p>
                    <a:p>
                      <a:pPr algn="ctr"/>
                      <a:r>
                        <a:rPr lang="nl-NL" sz="1000" dirty="0">
                          <a:effectLst/>
                        </a:rPr>
                        <a:t>HOENSBROEK</a:t>
                      </a:r>
                      <a:endParaRPr lang="nl-NL" sz="1100" dirty="0">
                        <a:effectLst/>
                      </a:endParaRPr>
                    </a:p>
                    <a:p>
                      <a:pPr algn="ctr"/>
                      <a:r>
                        <a:rPr lang="nl-NL" sz="1000" dirty="0" err="1">
                          <a:effectLst/>
                        </a:rPr>
                        <a:t>GymÉ</a:t>
                      </a:r>
                      <a:endParaRPr lang="nl-N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>
                          <a:effectLst/>
                        </a:rPr>
                        <a:t>DIN</a:t>
                      </a:r>
                      <a:endParaRPr lang="nl-NL" sz="1100" dirty="0">
                        <a:effectLst/>
                      </a:endParaRPr>
                    </a:p>
                    <a:p>
                      <a:pPr algn="ctr"/>
                      <a:r>
                        <a:rPr lang="nl-NL" sz="1000" dirty="0">
                          <a:effectLst/>
                        </a:rPr>
                        <a:t>HULSBERG</a:t>
                      </a:r>
                      <a:endParaRPr lang="nl-NL" sz="1100" dirty="0">
                        <a:effectLst/>
                      </a:endParaRPr>
                    </a:p>
                    <a:p>
                      <a:pPr algn="ctr"/>
                      <a:r>
                        <a:rPr lang="nl-NL" sz="1000" dirty="0" err="1">
                          <a:effectLst/>
                        </a:rPr>
                        <a:t>GymÉ</a:t>
                      </a:r>
                      <a:endParaRPr lang="nl-N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>
                          <a:solidFill>
                            <a:srgbClr val="FFFF00"/>
                          </a:solidFill>
                          <a:effectLst/>
                        </a:rPr>
                        <a:t>WOE</a:t>
                      </a:r>
                      <a:endParaRPr lang="nl-NL" sz="11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nl-NL" sz="1000" dirty="0">
                          <a:solidFill>
                            <a:srgbClr val="FFFF00"/>
                          </a:solidFill>
                          <a:effectLst/>
                        </a:rPr>
                        <a:t>HOENSBROEK</a:t>
                      </a:r>
                      <a:endParaRPr lang="nl-NL" sz="11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nl-NL" sz="1000" dirty="0" err="1">
                          <a:solidFill>
                            <a:srgbClr val="FFFF00"/>
                          </a:solidFill>
                          <a:effectLst/>
                        </a:rPr>
                        <a:t>GymÉ</a:t>
                      </a:r>
                      <a:endParaRPr lang="nl-NL" sz="1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>
                          <a:solidFill>
                            <a:srgbClr val="FFFF00"/>
                          </a:solidFill>
                          <a:effectLst/>
                        </a:rPr>
                        <a:t>WOE</a:t>
                      </a:r>
                      <a:endParaRPr lang="nl-NL" sz="11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nl-NL" sz="1000" dirty="0">
                          <a:solidFill>
                            <a:srgbClr val="FFFF00"/>
                          </a:solidFill>
                          <a:effectLst/>
                        </a:rPr>
                        <a:t>NUTH</a:t>
                      </a:r>
                      <a:endParaRPr lang="nl-NL" sz="11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nl-NL" sz="1000" dirty="0" err="1">
                          <a:solidFill>
                            <a:srgbClr val="FFFF00"/>
                          </a:solidFill>
                          <a:effectLst/>
                        </a:rPr>
                        <a:t>KidsDance</a:t>
                      </a:r>
                      <a:endParaRPr lang="nl-NL" sz="1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>
                          <a:effectLst/>
                        </a:rPr>
                        <a:t>DON</a:t>
                      </a:r>
                      <a:endParaRPr lang="nl-NL" sz="1100" dirty="0">
                        <a:effectLst/>
                      </a:endParaRPr>
                    </a:p>
                    <a:p>
                      <a:pPr algn="ctr"/>
                      <a:r>
                        <a:rPr lang="nl-NL" sz="1000" dirty="0">
                          <a:effectLst/>
                        </a:rPr>
                        <a:t>HULSBERG</a:t>
                      </a:r>
                      <a:endParaRPr lang="nl-NL" sz="1100" dirty="0">
                        <a:effectLst/>
                      </a:endParaRPr>
                    </a:p>
                    <a:p>
                      <a:pPr algn="ctr"/>
                      <a:r>
                        <a:rPr lang="nl-NL" sz="1000" dirty="0" err="1">
                          <a:effectLst/>
                        </a:rPr>
                        <a:t>GymÉ</a:t>
                      </a:r>
                      <a:endParaRPr lang="nl-N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>
                          <a:effectLst/>
                        </a:rPr>
                        <a:t>VRIJ</a:t>
                      </a:r>
                      <a:endParaRPr lang="nl-N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>
                          <a:effectLst/>
                        </a:rPr>
                        <a:t>ZAT</a:t>
                      </a:r>
                      <a:endParaRPr lang="nl-NL" sz="1100" dirty="0">
                        <a:effectLst/>
                      </a:endParaRPr>
                    </a:p>
                    <a:p>
                      <a:pPr algn="ctr"/>
                      <a:r>
                        <a:rPr lang="nl-NL" sz="1000" dirty="0">
                          <a:effectLst/>
                        </a:rPr>
                        <a:t>HULSBERG</a:t>
                      </a:r>
                      <a:endParaRPr lang="nl-NL" sz="1100" dirty="0">
                        <a:effectLst/>
                      </a:endParaRPr>
                    </a:p>
                    <a:p>
                      <a:pPr algn="ctr"/>
                      <a:r>
                        <a:rPr lang="nl-NL" sz="1000" dirty="0" err="1">
                          <a:effectLst/>
                        </a:rPr>
                        <a:t>GymÉ</a:t>
                      </a:r>
                      <a:endParaRPr lang="nl-N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>
                          <a:effectLst/>
                        </a:rPr>
                        <a:t>ZON</a:t>
                      </a:r>
                      <a:endParaRPr lang="nl-N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extLst>
                  <a:ext uri="{0D108BD9-81ED-4DB2-BD59-A6C34878D82A}">
                    <a16:rowId xmlns:a16="http://schemas.microsoft.com/office/drawing/2014/main" val="1247632543"/>
                  </a:ext>
                </a:extLst>
              </a:tr>
              <a:tr h="433313">
                <a:tc>
                  <a:txBody>
                    <a:bodyPr/>
                    <a:lstStyle/>
                    <a:p>
                      <a:pPr algn="ctr"/>
                      <a:r>
                        <a:rPr lang="nl-NL" sz="800" dirty="0">
                          <a:solidFill>
                            <a:schemeClr val="tx1"/>
                          </a:solidFill>
                          <a:effectLst/>
                        </a:rPr>
                        <a:t>Legenda: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nl-NL" sz="800" b="0" dirty="0">
                          <a:solidFill>
                            <a:schemeClr val="tx1"/>
                          </a:solidFill>
                          <a:effectLst/>
                        </a:rPr>
                        <a:t>Groene Achtergrond =  Kerst-/ c.q. Carnavalsvakantie</a:t>
                      </a:r>
                      <a:endParaRPr lang="nl-NL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dirty="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>
                          <a:effectLst/>
                        </a:rPr>
                        <a:t>1 Dec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1800-1900 E8 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1900-2000 1D </a:t>
                      </a:r>
                      <a:endParaRPr lang="nl-N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>
                          <a:effectLst/>
                        </a:rPr>
                        <a:t>1 Dec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1800-1900 E6 MD</a:t>
                      </a:r>
                      <a:endParaRPr lang="nl-N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dirty="0">
                          <a:effectLst/>
                        </a:rPr>
                        <a:t>2 Dec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</a:rPr>
                        <a:t>1800-1900 E6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</a:rPr>
                        <a:t>1900-2000 E8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b="1">
                          <a:effectLst/>
                        </a:rPr>
                        <a:t>3 Dec</a:t>
                      </a:r>
                      <a:endParaRPr lang="nl-N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dirty="0">
                          <a:effectLst/>
                        </a:rPr>
                        <a:t>4 Dec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</a:rPr>
                        <a:t>0900-1000 F BB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b="1">
                          <a:effectLst/>
                        </a:rPr>
                        <a:t>5 Dec</a:t>
                      </a:r>
                      <a:endParaRPr lang="nl-N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extLst>
                  <a:ext uri="{0D108BD9-81ED-4DB2-BD59-A6C34878D82A}">
                    <a16:rowId xmlns:a16="http://schemas.microsoft.com/office/drawing/2014/main" val="496085240"/>
                  </a:ext>
                </a:extLst>
              </a:tr>
              <a:tr h="428393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6 Dec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nl-NL" sz="900" dirty="0">
                          <a:solidFill>
                            <a:schemeClr val="tx1"/>
                          </a:solidFill>
                          <a:effectLst/>
                        </a:rPr>
                        <a:t>1800-1900 2D</a:t>
                      </a:r>
                      <a:r>
                        <a:rPr lang="nl-NL" sz="900" baseline="30000" dirty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nl-NL" sz="900" dirty="0">
                          <a:solidFill>
                            <a:schemeClr val="tx1"/>
                          </a:solidFill>
                          <a:effectLst/>
                        </a:rPr>
                        <a:t>1900-2000 C</a:t>
                      </a:r>
                      <a:r>
                        <a:rPr lang="nl-NL" sz="900" baseline="30000" dirty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dirty="0">
                          <a:effectLst/>
                        </a:rPr>
                        <a:t>7 Dec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</a:rPr>
                        <a:t>1800-1900 F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dirty="0">
                          <a:effectLst/>
                        </a:rPr>
                        <a:t>8 Dec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</a:rPr>
                        <a:t>1800-1900 E8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</a:rPr>
                        <a:t>1900-2000 1D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dirty="0">
                          <a:effectLst/>
                        </a:rPr>
                        <a:t>8 Dec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</a:rPr>
                        <a:t>1800-1900 E6 MD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dirty="0">
                          <a:effectLst/>
                        </a:rPr>
                        <a:t>9 Dec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</a:rPr>
                        <a:t>1800-1900 E6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</a:rPr>
                        <a:t>1900-2000 E8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b="1" dirty="0">
                          <a:effectLst/>
                        </a:rPr>
                        <a:t>10 Dec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>
                          <a:effectLst/>
                        </a:rPr>
                        <a:t>11 Dec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0900-1000 F BB</a:t>
                      </a:r>
                      <a:endParaRPr lang="nl-N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b="1">
                          <a:effectLst/>
                        </a:rPr>
                        <a:t>12 Dec</a:t>
                      </a:r>
                      <a:endParaRPr lang="nl-N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extLst>
                  <a:ext uri="{0D108BD9-81ED-4DB2-BD59-A6C34878D82A}">
                    <a16:rowId xmlns:a16="http://schemas.microsoft.com/office/drawing/2014/main" val="90941138"/>
                  </a:ext>
                </a:extLst>
              </a:tr>
              <a:tr h="428393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13 Dec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nl-NL" sz="900" dirty="0">
                          <a:solidFill>
                            <a:schemeClr val="tx1"/>
                          </a:solidFill>
                          <a:effectLst/>
                        </a:rPr>
                        <a:t>1800-1900 2D</a:t>
                      </a:r>
                      <a:r>
                        <a:rPr lang="nl-NL" sz="900" baseline="30000" dirty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nl-NL" sz="900" dirty="0">
                          <a:solidFill>
                            <a:schemeClr val="tx1"/>
                          </a:solidFill>
                          <a:effectLst/>
                        </a:rPr>
                        <a:t>1900-2000 C</a:t>
                      </a:r>
                      <a:r>
                        <a:rPr lang="nl-NL" sz="900" baseline="30000" dirty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dirty="0">
                          <a:effectLst/>
                        </a:rPr>
                        <a:t>14 Dec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</a:rPr>
                        <a:t>1800-1900 F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dirty="0">
                          <a:effectLst/>
                        </a:rPr>
                        <a:t>15 Dec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</a:rPr>
                        <a:t>1800-1900 E8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</a:rPr>
                        <a:t>1900-2000 1D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>
                          <a:effectLst/>
                        </a:rPr>
                        <a:t>15 Dec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1800-1900 E6 MD</a:t>
                      </a:r>
                      <a:endParaRPr lang="nl-N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>
                          <a:effectLst/>
                        </a:rPr>
                        <a:t>16 Dec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1800-1900 E6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1900-2000 E8</a:t>
                      </a:r>
                      <a:endParaRPr lang="nl-N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b="1" dirty="0">
                          <a:effectLst/>
                        </a:rPr>
                        <a:t>17 Dec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dirty="0">
                          <a:effectLst/>
                        </a:rPr>
                        <a:t>18 Dec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</a:rPr>
                        <a:t>0900-1000 F BB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b="1" dirty="0">
                          <a:effectLst/>
                        </a:rPr>
                        <a:t>19 Dec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extLst>
                  <a:ext uri="{0D108BD9-81ED-4DB2-BD59-A6C34878D82A}">
                    <a16:rowId xmlns:a16="http://schemas.microsoft.com/office/drawing/2014/main" val="4060755850"/>
                  </a:ext>
                </a:extLst>
              </a:tr>
              <a:tr h="428393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20 Dec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nl-NL" sz="900" dirty="0">
                          <a:solidFill>
                            <a:schemeClr val="tx1"/>
                          </a:solidFill>
                          <a:effectLst/>
                        </a:rPr>
                        <a:t>1800-1900 2D</a:t>
                      </a:r>
                      <a:r>
                        <a:rPr lang="nl-NL" sz="900" baseline="30000" dirty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nl-NL" sz="900" dirty="0">
                          <a:solidFill>
                            <a:schemeClr val="tx1"/>
                          </a:solidFill>
                          <a:effectLst/>
                        </a:rPr>
                        <a:t>1900-2000 C</a:t>
                      </a:r>
                      <a:r>
                        <a:rPr lang="nl-NL" sz="900" baseline="30000" dirty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dirty="0">
                          <a:effectLst/>
                        </a:rPr>
                        <a:t>21 Dec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</a:rPr>
                        <a:t>1800-1900 F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dirty="0">
                          <a:effectLst/>
                        </a:rPr>
                        <a:t>22 Dec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</a:rPr>
                        <a:t>1800-1900 E8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</a:rPr>
                        <a:t>1900-2000 1D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>
                          <a:effectLst/>
                        </a:rPr>
                        <a:t>22 Dec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1800-1900 E6 MD</a:t>
                      </a:r>
                      <a:endParaRPr lang="nl-N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>
                          <a:effectLst/>
                        </a:rPr>
                        <a:t>23 Dec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1800-1900 E6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1900-2000 E8</a:t>
                      </a:r>
                      <a:endParaRPr lang="nl-N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b="1">
                          <a:effectLst/>
                        </a:rPr>
                        <a:t>24 Dec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 </a:t>
                      </a:r>
                      <a:endParaRPr lang="nl-N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dirty="0">
                          <a:effectLst/>
                        </a:rPr>
                        <a:t>25 Dec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</a:rPr>
                        <a:t>1</a:t>
                      </a:r>
                      <a:r>
                        <a:rPr lang="nl-NL" sz="900" b="1" baseline="30000" dirty="0">
                          <a:effectLst/>
                        </a:rPr>
                        <a:t>Ste</a:t>
                      </a:r>
                      <a:r>
                        <a:rPr lang="nl-NL" sz="900" b="1" dirty="0">
                          <a:effectLst/>
                        </a:rPr>
                        <a:t> Kerstdag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b="1" dirty="0">
                          <a:effectLst/>
                        </a:rPr>
                        <a:t>26 Dec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800" b="1" dirty="0">
                          <a:effectLst/>
                        </a:rPr>
                        <a:t>2</a:t>
                      </a:r>
                      <a:r>
                        <a:rPr lang="nl-NL" sz="800" b="1" baseline="30000" dirty="0">
                          <a:effectLst/>
                        </a:rPr>
                        <a:t>de</a:t>
                      </a:r>
                      <a:r>
                        <a:rPr lang="nl-NL" sz="800" b="1" dirty="0">
                          <a:effectLst/>
                        </a:rPr>
                        <a:t> KD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371374"/>
                  </a:ext>
                </a:extLst>
              </a:tr>
              <a:tr h="411257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27 Dec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nl-NL" sz="900" dirty="0">
                          <a:solidFill>
                            <a:schemeClr val="tx1"/>
                          </a:solidFill>
                          <a:effectLst/>
                        </a:rPr>
                        <a:t>1830-1930 2DC BB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dirty="0">
                          <a:effectLst/>
                        </a:rPr>
                        <a:t>28 Dec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</a:rPr>
                        <a:t>1815-1915 FE6 BB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dirty="0">
                          <a:effectLst/>
                        </a:rPr>
                        <a:t>29 Dec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</a:rPr>
                        <a:t>1815-1915</a:t>
                      </a:r>
                      <a:r>
                        <a:rPr lang="nl-NL" sz="1000" b="1" dirty="0">
                          <a:effectLst/>
                        </a:rPr>
                        <a:t> </a:t>
                      </a:r>
                      <a:r>
                        <a:rPr lang="nl-NL" sz="900" b="1" dirty="0">
                          <a:effectLst/>
                        </a:rPr>
                        <a:t>E81D BB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dirty="0">
                          <a:effectLst/>
                        </a:rPr>
                        <a:t>29 Dec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dirty="0">
                          <a:effectLst/>
                        </a:rPr>
                        <a:t>30 Dec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</a:rPr>
                        <a:t>1815-1915 E6E8 BB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b="1" dirty="0">
                          <a:effectLst/>
                        </a:rPr>
                        <a:t>31 Dec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dirty="0">
                          <a:effectLst/>
                        </a:rPr>
                        <a:t>1 Jan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</a:rPr>
                        <a:t>Nieuwjaarsdag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b="1" dirty="0">
                          <a:effectLst/>
                        </a:rPr>
                        <a:t>2 Jan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409526"/>
                  </a:ext>
                </a:extLst>
              </a:tr>
              <a:tr h="291308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3 Jan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nl-NL" sz="900" dirty="0">
                          <a:solidFill>
                            <a:schemeClr val="tx1"/>
                          </a:solidFill>
                          <a:effectLst/>
                        </a:rPr>
                        <a:t>1830-1930 2DC BB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dirty="0">
                          <a:effectLst/>
                        </a:rPr>
                        <a:t>4 Jan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</a:rPr>
                        <a:t>1815-1915 FE6 BB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>
                          <a:effectLst/>
                        </a:rPr>
                        <a:t>5 Jan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1815-1915 E81D BB</a:t>
                      </a:r>
                      <a:endParaRPr lang="nl-N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dirty="0">
                          <a:effectLst/>
                        </a:rPr>
                        <a:t>5 Jan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>
                          <a:effectLst/>
                        </a:rPr>
                        <a:t>6 Jan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1815-1915 E6E8 BB</a:t>
                      </a:r>
                      <a:endParaRPr lang="nl-N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b="1">
                          <a:effectLst/>
                        </a:rPr>
                        <a:t>7 Jan</a:t>
                      </a:r>
                      <a:endParaRPr lang="nl-N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dirty="0">
                          <a:effectLst/>
                        </a:rPr>
                        <a:t>8 Jan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</a:rPr>
                        <a:t>0900-1000 F BB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b="1" dirty="0">
                          <a:effectLst/>
                        </a:rPr>
                        <a:t>9 Jan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662634"/>
                  </a:ext>
                </a:extLst>
              </a:tr>
              <a:tr h="428393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10 Jan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nl-NL" sz="900" dirty="0">
                          <a:solidFill>
                            <a:schemeClr val="tx1"/>
                          </a:solidFill>
                          <a:effectLst/>
                        </a:rPr>
                        <a:t>1800-1900 2D</a:t>
                      </a:r>
                      <a:r>
                        <a:rPr lang="nl-NL" sz="900" baseline="30000" dirty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nl-NL" sz="900" dirty="0">
                          <a:solidFill>
                            <a:schemeClr val="tx1"/>
                          </a:solidFill>
                          <a:effectLst/>
                        </a:rPr>
                        <a:t>1900-2000 C</a:t>
                      </a:r>
                      <a:r>
                        <a:rPr lang="nl-NL" sz="900" baseline="30000" dirty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>
                          <a:effectLst/>
                        </a:rPr>
                        <a:t>11 Jan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1800-1900 F</a:t>
                      </a:r>
                      <a:endParaRPr lang="nl-N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>
                          <a:effectLst/>
                        </a:rPr>
                        <a:t>12 Jan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1800-1900 E8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1900-2000 1D</a:t>
                      </a:r>
                      <a:endParaRPr lang="nl-N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dirty="0">
                          <a:effectLst/>
                        </a:rPr>
                        <a:t>12 Jan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</a:rPr>
                        <a:t>1800-1900 E6 MD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dirty="0">
                          <a:effectLst/>
                        </a:rPr>
                        <a:t>13 Jan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</a:rPr>
                        <a:t>1800-1900 E6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</a:rPr>
                        <a:t>1900-2000 E8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b="1">
                          <a:effectLst/>
                        </a:rPr>
                        <a:t>14 Jan</a:t>
                      </a:r>
                      <a:endParaRPr lang="nl-N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dirty="0">
                          <a:effectLst/>
                        </a:rPr>
                        <a:t>15 Jan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</a:rPr>
                        <a:t>0900-1000 F BB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b="1">
                          <a:effectLst/>
                        </a:rPr>
                        <a:t>16 Jan</a:t>
                      </a:r>
                      <a:endParaRPr lang="nl-N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extLst>
                  <a:ext uri="{0D108BD9-81ED-4DB2-BD59-A6C34878D82A}">
                    <a16:rowId xmlns:a16="http://schemas.microsoft.com/office/drawing/2014/main" val="2209302179"/>
                  </a:ext>
                </a:extLst>
              </a:tr>
              <a:tr h="428393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17 Jan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nl-NL" sz="900" dirty="0">
                          <a:solidFill>
                            <a:schemeClr val="tx1"/>
                          </a:solidFill>
                          <a:effectLst/>
                        </a:rPr>
                        <a:t>1800-1900 2D</a:t>
                      </a:r>
                      <a:r>
                        <a:rPr lang="nl-NL" sz="900" baseline="30000" dirty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nl-NL" sz="900" dirty="0">
                          <a:solidFill>
                            <a:schemeClr val="tx1"/>
                          </a:solidFill>
                          <a:effectLst/>
                        </a:rPr>
                        <a:t>1900-2000 C</a:t>
                      </a:r>
                      <a:r>
                        <a:rPr lang="nl-NL" sz="900" baseline="30000" dirty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>
                          <a:effectLst/>
                        </a:rPr>
                        <a:t>18 Jan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1800-1900 E6</a:t>
                      </a:r>
                      <a:endParaRPr lang="nl-N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>
                          <a:effectLst/>
                        </a:rPr>
                        <a:t>19 Jan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1800-1900 E8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1900-2000 1D</a:t>
                      </a:r>
                      <a:endParaRPr lang="nl-N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>
                          <a:effectLst/>
                        </a:rPr>
                        <a:t>19 Jan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1800-1900 F MD</a:t>
                      </a:r>
                      <a:endParaRPr lang="nl-N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dirty="0">
                          <a:effectLst/>
                        </a:rPr>
                        <a:t>20 Jan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</a:rPr>
                        <a:t>1800-1900 E6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</a:rPr>
                        <a:t>1900-2000 E8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b="1">
                          <a:effectLst/>
                        </a:rPr>
                        <a:t>21 Jan</a:t>
                      </a:r>
                      <a:endParaRPr lang="nl-N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dirty="0">
                          <a:effectLst/>
                        </a:rPr>
                        <a:t>22 Jan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</a:rPr>
                        <a:t>0900-1000 F BB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b="1">
                          <a:effectLst/>
                        </a:rPr>
                        <a:t>23 Jan</a:t>
                      </a:r>
                      <a:endParaRPr lang="nl-N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extLst>
                  <a:ext uri="{0D108BD9-81ED-4DB2-BD59-A6C34878D82A}">
                    <a16:rowId xmlns:a16="http://schemas.microsoft.com/office/drawing/2014/main" val="2708616473"/>
                  </a:ext>
                </a:extLst>
              </a:tr>
              <a:tr h="428393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24 Jan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nl-NL" sz="900" dirty="0">
                          <a:solidFill>
                            <a:schemeClr val="tx1"/>
                          </a:solidFill>
                          <a:effectLst/>
                        </a:rPr>
                        <a:t>1800-1900 2D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nl-NL" sz="900" dirty="0">
                          <a:solidFill>
                            <a:schemeClr val="tx1"/>
                          </a:solidFill>
                          <a:effectLst/>
                        </a:rPr>
                        <a:t>1900-2000 C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>
                          <a:effectLst/>
                        </a:rPr>
                        <a:t>25 Jan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1800-1900 E6</a:t>
                      </a:r>
                      <a:endParaRPr lang="nl-N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>
                          <a:effectLst/>
                        </a:rPr>
                        <a:t>26 Jan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1800-1900 E8</a:t>
                      </a:r>
                      <a:r>
                        <a:rPr lang="nl-NL" sz="900" b="1" baseline="30000">
                          <a:effectLst/>
                        </a:rPr>
                        <a:t>J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1900-2000 1D</a:t>
                      </a:r>
                      <a:r>
                        <a:rPr lang="nl-NL" sz="900" b="1" baseline="30000">
                          <a:effectLst/>
                        </a:rPr>
                        <a:t>J</a:t>
                      </a:r>
                      <a:endParaRPr lang="nl-N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>
                          <a:effectLst/>
                        </a:rPr>
                        <a:t>26 Jan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1800-1900 F MD</a:t>
                      </a:r>
                      <a:endParaRPr lang="nl-N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dirty="0">
                          <a:effectLst/>
                        </a:rPr>
                        <a:t>27 Jan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</a:rPr>
                        <a:t>1800-1900 E6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</a:rPr>
                        <a:t>1900-2000 E8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b="1" dirty="0">
                          <a:effectLst/>
                        </a:rPr>
                        <a:t>28 Jan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>
                          <a:effectLst/>
                        </a:rPr>
                        <a:t>29 Jan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0900-1000 F BB</a:t>
                      </a:r>
                      <a:endParaRPr lang="nl-N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b="1" dirty="0">
                          <a:effectLst/>
                        </a:rPr>
                        <a:t>30 Jan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extLst>
                  <a:ext uri="{0D108BD9-81ED-4DB2-BD59-A6C34878D82A}">
                    <a16:rowId xmlns:a16="http://schemas.microsoft.com/office/drawing/2014/main" val="2063509116"/>
                  </a:ext>
                </a:extLst>
              </a:tr>
              <a:tr h="428393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31 Jan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nl-NL" sz="900" dirty="0">
                          <a:solidFill>
                            <a:schemeClr val="tx1"/>
                          </a:solidFill>
                          <a:effectLst/>
                        </a:rPr>
                        <a:t>1800-1900 2D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nl-NL" sz="900" dirty="0">
                          <a:solidFill>
                            <a:schemeClr val="tx1"/>
                          </a:solidFill>
                          <a:effectLst/>
                        </a:rPr>
                        <a:t>1900-2000 C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>
                          <a:effectLst/>
                        </a:rPr>
                        <a:t>1 Feb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1800-1900 E6</a:t>
                      </a:r>
                      <a:endParaRPr lang="nl-N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>
                          <a:effectLst/>
                        </a:rPr>
                        <a:t>2 Feb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1800-1900 E8</a:t>
                      </a:r>
                      <a:r>
                        <a:rPr lang="nl-NL" sz="900" b="1" baseline="30000">
                          <a:effectLst/>
                        </a:rPr>
                        <a:t>J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1900-2000 1D</a:t>
                      </a:r>
                      <a:r>
                        <a:rPr lang="nl-NL" sz="900" b="1" baseline="30000">
                          <a:effectLst/>
                        </a:rPr>
                        <a:t>J</a:t>
                      </a:r>
                      <a:endParaRPr lang="nl-N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dirty="0">
                          <a:effectLst/>
                        </a:rPr>
                        <a:t>2 Feb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</a:rPr>
                        <a:t>1800-1900 F MD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>
                          <a:effectLst/>
                        </a:rPr>
                        <a:t>3 Feb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1800-1900 E6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1900-2000 E8</a:t>
                      </a:r>
                      <a:endParaRPr lang="nl-N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b="1" dirty="0">
                          <a:effectLst/>
                        </a:rPr>
                        <a:t>4 Feb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dirty="0">
                          <a:effectLst/>
                        </a:rPr>
                        <a:t>5 Feb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</a:rPr>
                        <a:t>0900-1000 F BB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b="1" dirty="0">
                          <a:effectLst/>
                        </a:rPr>
                        <a:t>6 Feb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extLst>
                  <a:ext uri="{0D108BD9-81ED-4DB2-BD59-A6C34878D82A}">
                    <a16:rowId xmlns:a16="http://schemas.microsoft.com/office/drawing/2014/main" val="1581780468"/>
                  </a:ext>
                </a:extLst>
              </a:tr>
              <a:tr h="428393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7 Feb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nl-NL" sz="900" dirty="0">
                          <a:solidFill>
                            <a:schemeClr val="tx1"/>
                          </a:solidFill>
                          <a:effectLst/>
                        </a:rPr>
                        <a:t>1800-1900 2D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nl-NL" sz="900" dirty="0">
                          <a:solidFill>
                            <a:schemeClr val="tx1"/>
                          </a:solidFill>
                          <a:effectLst/>
                        </a:rPr>
                        <a:t>1900-2000 C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dirty="0">
                          <a:effectLst/>
                        </a:rPr>
                        <a:t>8 Feb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</a:rPr>
                        <a:t>1800-1900 E6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>
                          <a:effectLst/>
                        </a:rPr>
                        <a:t>9 Feb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1800-1900 E8</a:t>
                      </a:r>
                      <a:r>
                        <a:rPr lang="nl-NL" sz="900" b="1" baseline="30000">
                          <a:effectLst/>
                        </a:rPr>
                        <a:t>J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1900-2000 1D</a:t>
                      </a:r>
                      <a:r>
                        <a:rPr lang="nl-NL" sz="900" b="1" baseline="30000">
                          <a:effectLst/>
                        </a:rPr>
                        <a:t>J</a:t>
                      </a:r>
                      <a:endParaRPr lang="nl-N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>
                          <a:effectLst/>
                        </a:rPr>
                        <a:t>9 Feb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1800-1900 F MD</a:t>
                      </a:r>
                      <a:endParaRPr lang="nl-N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>
                          <a:effectLst/>
                        </a:rPr>
                        <a:t>10 Feb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1800-1900 E6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1900-2000 E8</a:t>
                      </a:r>
                      <a:endParaRPr lang="nl-N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b="1">
                          <a:effectLst/>
                        </a:rPr>
                        <a:t>11 Feb</a:t>
                      </a:r>
                      <a:endParaRPr lang="nl-N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dirty="0">
                          <a:effectLst/>
                        </a:rPr>
                        <a:t>12 Feb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</a:rPr>
                        <a:t>0900-1000 F BB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b="1" dirty="0">
                          <a:effectLst/>
                        </a:rPr>
                        <a:t>13 Feb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extLst>
                  <a:ext uri="{0D108BD9-81ED-4DB2-BD59-A6C34878D82A}">
                    <a16:rowId xmlns:a16="http://schemas.microsoft.com/office/drawing/2014/main" val="2813879714"/>
                  </a:ext>
                </a:extLst>
              </a:tr>
              <a:tr h="428393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14 Feb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nl-NL" sz="900" dirty="0">
                          <a:solidFill>
                            <a:schemeClr val="tx1"/>
                          </a:solidFill>
                          <a:effectLst/>
                        </a:rPr>
                        <a:t>1800-1900 2D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nl-NL" sz="900" dirty="0">
                          <a:solidFill>
                            <a:schemeClr val="tx1"/>
                          </a:solidFill>
                          <a:effectLst/>
                        </a:rPr>
                        <a:t>1900-2000 C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>
                          <a:effectLst/>
                        </a:rPr>
                        <a:t>15 Feb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1800-1900 E6</a:t>
                      </a:r>
                      <a:endParaRPr lang="nl-N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>
                          <a:effectLst/>
                        </a:rPr>
                        <a:t>16 Feb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1800-1900 E8</a:t>
                      </a:r>
                      <a:r>
                        <a:rPr lang="nl-NL" sz="900" b="1" baseline="30000">
                          <a:effectLst/>
                        </a:rPr>
                        <a:t>J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1900-2000 1D</a:t>
                      </a:r>
                      <a:r>
                        <a:rPr lang="nl-NL" sz="900" b="1" baseline="30000">
                          <a:effectLst/>
                        </a:rPr>
                        <a:t>J</a:t>
                      </a:r>
                      <a:endParaRPr lang="nl-N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>
                          <a:effectLst/>
                        </a:rPr>
                        <a:t>16 Feb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1800-1900 F MD</a:t>
                      </a:r>
                      <a:endParaRPr lang="nl-N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>
                          <a:effectLst/>
                        </a:rPr>
                        <a:t>17 Feb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1800-1900 E6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1900-2000 E8</a:t>
                      </a:r>
                      <a:endParaRPr lang="nl-N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b="1">
                          <a:effectLst/>
                        </a:rPr>
                        <a:t>18 Feb</a:t>
                      </a:r>
                      <a:endParaRPr lang="nl-N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dirty="0">
                          <a:effectLst/>
                        </a:rPr>
                        <a:t>19 Feb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</a:rPr>
                        <a:t>0900-1000 F BB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b="1" dirty="0">
                          <a:effectLst/>
                        </a:rPr>
                        <a:t>20 Feb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extLst>
                  <a:ext uri="{0D108BD9-81ED-4DB2-BD59-A6C34878D82A}">
                    <a16:rowId xmlns:a16="http://schemas.microsoft.com/office/drawing/2014/main" val="245837332"/>
                  </a:ext>
                </a:extLst>
              </a:tr>
              <a:tr h="428393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21 Feb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nl-NL" sz="900" dirty="0">
                          <a:solidFill>
                            <a:schemeClr val="tx1"/>
                          </a:solidFill>
                          <a:effectLst/>
                        </a:rPr>
                        <a:t>1800-1900 2D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nl-NL" sz="900" dirty="0">
                          <a:solidFill>
                            <a:schemeClr val="tx1"/>
                          </a:solidFill>
                          <a:effectLst/>
                        </a:rPr>
                        <a:t>1900-2000 C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>
                          <a:effectLst/>
                        </a:rPr>
                        <a:t>22 Feb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1800-1900 F</a:t>
                      </a:r>
                      <a:endParaRPr lang="nl-N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>
                          <a:effectLst/>
                        </a:rPr>
                        <a:t>23 Feb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1800-1900 E8</a:t>
                      </a:r>
                      <a:r>
                        <a:rPr lang="nl-NL" sz="900" b="1" baseline="30000">
                          <a:effectLst/>
                        </a:rPr>
                        <a:t>J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1900-2000 1D</a:t>
                      </a:r>
                      <a:r>
                        <a:rPr lang="nl-NL" sz="900" b="1" baseline="30000">
                          <a:effectLst/>
                        </a:rPr>
                        <a:t>J</a:t>
                      </a:r>
                      <a:endParaRPr lang="nl-N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>
                          <a:effectLst/>
                        </a:rPr>
                        <a:t>23 Feb</a:t>
                      </a:r>
                      <a:endParaRPr lang="nl-NL" sz="1100" b="1">
                        <a:effectLst/>
                      </a:endParaRPr>
                    </a:p>
                    <a:p>
                      <a:pPr algn="ctr"/>
                      <a:r>
                        <a:rPr lang="nl-NL" sz="900" b="1">
                          <a:effectLst/>
                        </a:rPr>
                        <a:t> </a:t>
                      </a:r>
                      <a:endParaRPr lang="nl-N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dirty="0">
                          <a:effectLst/>
                        </a:rPr>
                        <a:t>24 Feb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</a:rPr>
                        <a:t>1800-1900 E6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</a:rPr>
                        <a:t>1900-2000 E8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b="1">
                          <a:effectLst/>
                        </a:rPr>
                        <a:t>25 Feb</a:t>
                      </a:r>
                      <a:endParaRPr lang="nl-N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dirty="0">
                          <a:effectLst/>
                        </a:rPr>
                        <a:t>26 Feb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b="1" dirty="0">
                          <a:effectLst/>
                        </a:rPr>
                        <a:t>27 Feb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534873"/>
                  </a:ext>
                </a:extLst>
              </a:tr>
              <a:tr h="308442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28 Feb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nl-NL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dirty="0">
                          <a:effectLst/>
                        </a:rPr>
                        <a:t>1 Mrt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</a:rPr>
                        <a:t>1815-1915 FE6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dirty="0">
                          <a:effectLst/>
                        </a:rPr>
                        <a:t>2 Mrt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</a:rPr>
                        <a:t>1815-1915 E81D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dirty="0">
                          <a:effectLst/>
                        </a:rPr>
                        <a:t>2 Mrt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dirty="0">
                          <a:effectLst/>
                        </a:rPr>
                        <a:t>3 Mrt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</a:rPr>
                        <a:t>1815-1915 E6E8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b="1" dirty="0">
                          <a:effectLst/>
                        </a:rPr>
                        <a:t>4 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</a:rPr>
                        <a:t>Mrt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b="1" dirty="0">
                          <a:effectLst/>
                        </a:rPr>
                        <a:t>5 Mrt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b="1" dirty="0">
                          <a:effectLst/>
                        </a:rPr>
                        <a:t>6 </a:t>
                      </a:r>
                      <a:endParaRPr lang="nl-NL" sz="1100" b="1" dirty="0">
                        <a:effectLst/>
                      </a:endParaRPr>
                    </a:p>
                    <a:p>
                      <a:pPr algn="ctr"/>
                      <a:r>
                        <a:rPr lang="nl-NL" sz="900" b="1" dirty="0">
                          <a:effectLst/>
                        </a:rPr>
                        <a:t>Mrt</a:t>
                      </a:r>
                      <a:endParaRPr lang="nl-N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41" marR="5424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58600"/>
                  </a:ext>
                </a:extLst>
              </a:tr>
            </a:tbl>
          </a:graphicData>
        </a:graphic>
      </p:graphicFrame>
      <p:sp>
        <p:nvSpPr>
          <p:cNvPr id="5" name="Tekstballon: rechthoek 4">
            <a:extLst>
              <a:ext uri="{FF2B5EF4-FFF2-40B4-BE49-F238E27FC236}">
                <a16:creationId xmlns:a16="http://schemas.microsoft.com/office/drawing/2014/main" id="{2ED9C58A-1C52-48F7-B2AD-19E4AE16F1C8}"/>
              </a:ext>
            </a:extLst>
          </p:cNvPr>
          <p:cNvSpPr/>
          <p:nvPr/>
        </p:nvSpPr>
        <p:spPr>
          <a:xfrm>
            <a:off x="191385" y="1435388"/>
            <a:ext cx="742390" cy="334301"/>
          </a:xfrm>
          <a:prstGeom prst="wedgeRectCallout">
            <a:avLst>
              <a:gd name="adj1" fmla="val 76676"/>
              <a:gd name="adj2" fmla="val 12170"/>
            </a:avLst>
          </a:prstGeom>
          <a:solidFill>
            <a:srgbClr val="FFFF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Judo</a:t>
            </a:r>
          </a:p>
        </p:txBody>
      </p:sp>
      <p:sp>
        <p:nvSpPr>
          <p:cNvPr id="7" name="Tekstballon: rechthoek 6">
            <a:extLst>
              <a:ext uri="{FF2B5EF4-FFF2-40B4-BE49-F238E27FC236}">
                <a16:creationId xmlns:a16="http://schemas.microsoft.com/office/drawing/2014/main" id="{1EB0FD31-A84A-4865-BF59-C31AAF0201F1}"/>
              </a:ext>
            </a:extLst>
          </p:cNvPr>
          <p:cNvSpPr/>
          <p:nvPr/>
        </p:nvSpPr>
        <p:spPr>
          <a:xfrm>
            <a:off x="3491037" y="4267209"/>
            <a:ext cx="742390" cy="334301"/>
          </a:xfrm>
          <a:prstGeom prst="wedgeRectCallout">
            <a:avLst>
              <a:gd name="adj1" fmla="val 75243"/>
              <a:gd name="adj2" fmla="val 8990"/>
            </a:avLst>
          </a:prstGeom>
          <a:solidFill>
            <a:srgbClr val="FFFF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Judo</a:t>
            </a:r>
          </a:p>
        </p:txBody>
      </p:sp>
      <p:sp>
        <p:nvSpPr>
          <p:cNvPr id="8" name="Tekstballon: rechthoek 7">
            <a:extLst>
              <a:ext uri="{FF2B5EF4-FFF2-40B4-BE49-F238E27FC236}">
                <a16:creationId xmlns:a16="http://schemas.microsoft.com/office/drawing/2014/main" id="{6F1A5ED6-AC57-45CF-B7BF-EEEFC3E3DE94}"/>
              </a:ext>
            </a:extLst>
          </p:cNvPr>
          <p:cNvSpPr/>
          <p:nvPr/>
        </p:nvSpPr>
        <p:spPr>
          <a:xfrm>
            <a:off x="5060915" y="882505"/>
            <a:ext cx="742390" cy="483613"/>
          </a:xfrm>
          <a:prstGeom prst="wedgeRectCallout">
            <a:avLst>
              <a:gd name="adj1" fmla="val 76676"/>
              <a:gd name="adj2" fmla="val 12170"/>
            </a:avLst>
          </a:prstGeom>
          <a:solidFill>
            <a:srgbClr val="FFFF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Kids</a:t>
            </a:r>
            <a:endParaRPr lang="nl-NL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Dance</a:t>
            </a:r>
          </a:p>
        </p:txBody>
      </p:sp>
      <p:sp>
        <p:nvSpPr>
          <p:cNvPr id="9" name="Tekstballon: rechthoek 8">
            <a:extLst>
              <a:ext uri="{FF2B5EF4-FFF2-40B4-BE49-F238E27FC236}">
                <a16:creationId xmlns:a16="http://schemas.microsoft.com/office/drawing/2014/main" id="{9F9ACC4C-7235-47A7-A926-4BF096DA5BA8}"/>
              </a:ext>
            </a:extLst>
          </p:cNvPr>
          <p:cNvSpPr/>
          <p:nvPr/>
        </p:nvSpPr>
        <p:spPr>
          <a:xfrm>
            <a:off x="5071548" y="3728723"/>
            <a:ext cx="742390" cy="483613"/>
          </a:xfrm>
          <a:prstGeom prst="wedgeRectCallout">
            <a:avLst>
              <a:gd name="adj1" fmla="val 76676"/>
              <a:gd name="adj2" fmla="val 12170"/>
            </a:avLst>
          </a:prstGeom>
          <a:solidFill>
            <a:srgbClr val="FFFF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Kids</a:t>
            </a:r>
            <a:endParaRPr lang="nl-NL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Dance</a:t>
            </a:r>
          </a:p>
        </p:txBody>
      </p:sp>
      <p:sp>
        <p:nvSpPr>
          <p:cNvPr id="11" name="Tekstballon: rechthoek 10">
            <a:extLst>
              <a:ext uri="{FF2B5EF4-FFF2-40B4-BE49-F238E27FC236}">
                <a16:creationId xmlns:a16="http://schemas.microsoft.com/office/drawing/2014/main" id="{BB3666F1-807E-40EF-9AFE-674A27F5C2F2}"/>
              </a:ext>
            </a:extLst>
          </p:cNvPr>
          <p:cNvSpPr/>
          <p:nvPr/>
        </p:nvSpPr>
        <p:spPr>
          <a:xfrm>
            <a:off x="191385" y="3139189"/>
            <a:ext cx="742390" cy="334301"/>
          </a:xfrm>
          <a:prstGeom prst="wedgeRectCallout">
            <a:avLst>
              <a:gd name="adj1" fmla="val 76676"/>
              <a:gd name="adj2" fmla="val 12170"/>
            </a:avLst>
          </a:prstGeom>
          <a:solidFill>
            <a:srgbClr val="FFFF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2in1</a:t>
            </a:r>
          </a:p>
        </p:txBody>
      </p:sp>
      <p:sp>
        <p:nvSpPr>
          <p:cNvPr id="10" name="Tekstballon: rechthoek 9">
            <a:extLst>
              <a:ext uri="{FF2B5EF4-FFF2-40B4-BE49-F238E27FC236}">
                <a16:creationId xmlns:a16="http://schemas.microsoft.com/office/drawing/2014/main" id="{B8A59C5E-4F5B-49B6-9E62-B2E7E195D24A}"/>
              </a:ext>
            </a:extLst>
          </p:cNvPr>
          <p:cNvSpPr/>
          <p:nvPr/>
        </p:nvSpPr>
        <p:spPr>
          <a:xfrm>
            <a:off x="9052310" y="829342"/>
            <a:ext cx="742390" cy="244550"/>
          </a:xfrm>
          <a:prstGeom prst="wedgeRectCallout">
            <a:avLst>
              <a:gd name="adj1" fmla="val 71450"/>
              <a:gd name="adj2" fmla="val 112824"/>
            </a:avLst>
          </a:prstGeom>
          <a:solidFill>
            <a:srgbClr val="FFFF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0-mtg</a:t>
            </a:r>
          </a:p>
        </p:txBody>
      </p:sp>
      <p:sp>
        <p:nvSpPr>
          <p:cNvPr id="12" name="Tekstballon: rechthoek 11">
            <a:extLst>
              <a:ext uri="{FF2B5EF4-FFF2-40B4-BE49-F238E27FC236}">
                <a16:creationId xmlns:a16="http://schemas.microsoft.com/office/drawing/2014/main" id="{7854337D-857A-49B7-BF5E-CB1C5F44341D}"/>
              </a:ext>
            </a:extLst>
          </p:cNvPr>
          <p:cNvSpPr/>
          <p:nvPr/>
        </p:nvSpPr>
        <p:spPr>
          <a:xfrm>
            <a:off x="9003935" y="5404885"/>
            <a:ext cx="742390" cy="244550"/>
          </a:xfrm>
          <a:prstGeom prst="wedgeRectCallout">
            <a:avLst>
              <a:gd name="adj1" fmla="val 76342"/>
              <a:gd name="adj2" fmla="val 105710"/>
            </a:avLst>
          </a:prstGeom>
          <a:solidFill>
            <a:srgbClr val="FFFF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1-mtg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5A9AFB2-E42F-4E91-8A62-3BC6F54CBF32}"/>
              </a:ext>
            </a:extLst>
          </p:cNvPr>
          <p:cNvSpPr txBox="1"/>
          <p:nvPr/>
        </p:nvSpPr>
        <p:spPr>
          <a:xfrm>
            <a:off x="8213205" y="909925"/>
            <a:ext cx="612000" cy="360000"/>
          </a:xfrm>
          <a:prstGeom prst="rect">
            <a:avLst/>
          </a:prstGeom>
          <a:solidFill>
            <a:srgbClr val="0000CC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Zaal-</a:t>
            </a:r>
          </a:p>
          <a:p>
            <a:pPr algn="ctr"/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Hockey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AFE982D6-3DEC-44C7-BED3-2AA00B7E84BD}"/>
              </a:ext>
            </a:extLst>
          </p:cNvPr>
          <p:cNvSpPr txBox="1"/>
          <p:nvPr/>
        </p:nvSpPr>
        <p:spPr>
          <a:xfrm>
            <a:off x="3176097" y="1133577"/>
            <a:ext cx="612000" cy="360000"/>
          </a:xfrm>
          <a:prstGeom prst="rect">
            <a:avLst/>
          </a:prstGeom>
          <a:solidFill>
            <a:srgbClr val="0000CC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Zaal-</a:t>
            </a:r>
          </a:p>
          <a:p>
            <a:pPr algn="ctr"/>
            <a:r>
              <a:rPr lang="nl-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Hockey</a:t>
            </a:r>
          </a:p>
        </p:txBody>
      </p:sp>
    </p:spTree>
    <p:extLst>
      <p:ext uri="{BB962C8B-B14F-4D97-AF65-F5344CB8AC3E}">
        <p14:creationId xmlns:p14="http://schemas.microsoft.com/office/powerpoint/2010/main" val="220863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</a:t>
            </a: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-ZALEN</a:t>
            </a:r>
            <a:endParaRPr lang="en-GB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35380" y="6356350"/>
            <a:ext cx="2743200" cy="365125"/>
          </a:xfrm>
        </p:spPr>
        <p:txBody>
          <a:bodyPr/>
          <a:lstStyle/>
          <a:p>
            <a:fld id="{6A80B725-CA8C-4FE8-9806-DBB8922E9DA5}" type="slidenum">
              <a:rPr lang="nl-NL" smtClean="0"/>
              <a:t>9</a:t>
            </a:fld>
            <a:endParaRPr lang="nl-NL"/>
          </a:p>
        </p:txBody>
      </p:sp>
      <p:sp>
        <p:nvSpPr>
          <p:cNvPr id="5" name="Tekstvak 7">
            <a:extLst>
              <a:ext uri="{FF2B5EF4-FFF2-40B4-BE49-F238E27FC236}">
                <a16:creationId xmlns:a16="http://schemas.microsoft.com/office/drawing/2014/main" id="{266B67D9-5520-4695-9A66-DFFF1038D236}"/>
              </a:ext>
            </a:extLst>
          </p:cNvPr>
          <p:cNvSpPr txBox="1"/>
          <p:nvPr/>
        </p:nvSpPr>
        <p:spPr>
          <a:xfrm>
            <a:off x="522832" y="2075554"/>
            <a:ext cx="124700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l-NL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Gymzaal Hulsberg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nl-NL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Sportzaal Mariagewanden</a:t>
            </a:r>
          </a:p>
          <a:p>
            <a:pPr lvl="0"/>
            <a:r>
              <a:rPr lang="nl-NL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Panhuyshof</a:t>
            </a: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							Mariagewandenstraat 24		    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6336 AL  HULSBERG						6432 CP  HOENSBROEK</a:t>
            </a:r>
            <a:endParaRPr lang="nl-NL" sz="2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1AB2769-307F-41D8-9DD4-0F6421B4B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773" y="1703079"/>
            <a:ext cx="3926434" cy="5223053"/>
          </a:xfrm>
          <a:prstGeom prst="rect">
            <a:avLst/>
          </a:prstGeom>
        </p:spPr>
      </p:pic>
      <p:sp>
        <p:nvSpPr>
          <p:cNvPr id="6" name="Tekstvak 7">
            <a:extLst>
              <a:ext uri="{FF2B5EF4-FFF2-40B4-BE49-F238E27FC236}">
                <a16:creationId xmlns:a16="http://schemas.microsoft.com/office/drawing/2014/main" id="{E6DF768D-6701-43C1-9F1F-7E7C8A3BA2B8}"/>
              </a:ext>
            </a:extLst>
          </p:cNvPr>
          <p:cNvSpPr txBox="1"/>
          <p:nvPr/>
        </p:nvSpPr>
        <p:spPr>
          <a:xfrm>
            <a:off x="515737" y="4269402"/>
            <a:ext cx="22381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l-NL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Gitek</a:t>
            </a:r>
            <a:r>
              <a:rPr lang="nl-NL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Sport</a:t>
            </a:r>
          </a:p>
          <a:p>
            <a:pPr lvl="0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Leeuwerikstraat 2</a:t>
            </a:r>
          </a:p>
          <a:p>
            <a:pPr lvl="0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6361 VM  NUTH</a:t>
            </a:r>
            <a:endParaRPr lang="nl-NL" sz="2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97254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1510</Words>
  <Application>Microsoft Office PowerPoint</Application>
  <PresentationFormat>Breedbeeld</PresentationFormat>
  <Paragraphs>639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Times New Roman</vt:lpstr>
      <vt:lpstr>Wingdings</vt:lpstr>
      <vt:lpstr>Kantoorthema</vt:lpstr>
      <vt:lpstr>PowerPoint-presentatie</vt:lpstr>
      <vt:lpstr>OPBOUW</vt:lpstr>
      <vt:lpstr>JJDC-WINTERPROGRAMMA Dec ‘21, Jan &amp; Feb ‘22</vt:lpstr>
      <vt:lpstr>JJDC-WINTERPROGRAMMA WAAROM?</vt:lpstr>
      <vt:lpstr>WAAROM ZO BELANGRIJK?!</vt:lpstr>
      <vt:lpstr>GYMÉ WAT IS HET</vt:lpstr>
      <vt:lpstr>GYMÉ RESULTATEN 2018-2019</vt:lpstr>
      <vt:lpstr>JJDC-GYMÉPROGRAMMA ’21-’22</vt:lpstr>
      <vt:lpstr>GYMÉ-ZALEN</vt:lpstr>
      <vt:lpstr>VRIJWILLIGERS GYMÉ</vt:lpstr>
      <vt:lpstr>GYMÉ CONTRIBUTIE F-E6</vt:lpstr>
      <vt:lpstr>GYMÉ CONTRIBUTIE E8-D-C</vt:lpstr>
      <vt:lpstr>VERDUIDELIJKING</vt:lpstr>
      <vt:lpstr>PowerPoint-presentatie</vt:lpstr>
      <vt:lpstr>                                         AANMELDEN</vt:lpstr>
      <vt:lpstr>BEDANKT!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BJJJ Bams</dc:creator>
  <cp:lastModifiedBy>Bart Bams</cp:lastModifiedBy>
  <cp:revision>172</cp:revision>
  <cp:lastPrinted>2019-10-16T14:06:56Z</cp:lastPrinted>
  <dcterms:created xsi:type="dcterms:W3CDTF">2019-01-06T16:48:08Z</dcterms:created>
  <dcterms:modified xsi:type="dcterms:W3CDTF">2021-10-18T17:52:04Z</dcterms:modified>
</cp:coreProperties>
</file>